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61" r:id="rId4"/>
    <p:sldId id="262" r:id="rId5"/>
    <p:sldId id="263" r:id="rId6"/>
    <p:sldId id="265" r:id="rId7"/>
    <p:sldId id="280" r:id="rId8"/>
    <p:sldId id="281" r:id="rId9"/>
    <p:sldId id="302" r:id="rId10"/>
    <p:sldId id="267" r:id="rId11"/>
    <p:sldId id="278" r:id="rId12"/>
    <p:sldId id="279" r:id="rId13"/>
    <p:sldId id="274" r:id="rId14"/>
    <p:sldId id="282" r:id="rId15"/>
    <p:sldId id="291" r:id="rId16"/>
    <p:sldId id="292" r:id="rId17"/>
    <p:sldId id="293" r:id="rId18"/>
    <p:sldId id="294" r:id="rId19"/>
    <p:sldId id="295" r:id="rId20"/>
    <p:sldId id="296" r:id="rId21"/>
    <p:sldId id="268" r:id="rId22"/>
    <p:sldId id="290" r:id="rId23"/>
    <p:sldId id="271" r:id="rId24"/>
    <p:sldId id="272" r:id="rId25"/>
    <p:sldId id="266" r:id="rId26"/>
    <p:sldId id="283" r:id="rId27"/>
    <p:sldId id="284" r:id="rId28"/>
    <p:sldId id="285" r:id="rId29"/>
    <p:sldId id="286" r:id="rId30"/>
    <p:sldId id="287" r:id="rId31"/>
    <p:sldId id="288" r:id="rId32"/>
    <p:sldId id="289" r:id="rId33"/>
    <p:sldId id="297" r:id="rId34"/>
    <p:sldId id="298" r:id="rId35"/>
    <p:sldId id="299" r:id="rId36"/>
    <p:sldId id="300" r:id="rId37"/>
    <p:sldId id="301" r:id="rId38"/>
    <p:sldId id="273" r:id="rId39"/>
    <p:sldId id="275" r:id="rId40"/>
    <p:sldId id="276" r:id="rId41"/>
    <p:sldId id="277" r:id="rId42"/>
    <p:sldId id="264" r:id="rId43"/>
    <p:sldId id="270"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00" autoAdjust="0"/>
    <p:restoredTop sz="80616" autoAdjust="0"/>
  </p:normalViewPr>
  <p:slideViewPr>
    <p:cSldViewPr snapToGrid="0">
      <p:cViewPr varScale="1">
        <p:scale>
          <a:sx n="98" d="100"/>
          <a:sy n="98" d="100"/>
        </p:scale>
        <p:origin x="558" y="84"/>
      </p:cViewPr>
      <p:guideLst/>
    </p:cSldViewPr>
  </p:slideViewPr>
  <p:outlineViewPr>
    <p:cViewPr>
      <p:scale>
        <a:sx n="33" d="100"/>
        <a:sy n="33" d="100"/>
      </p:scale>
      <p:origin x="0" y="-2400"/>
    </p:cViewPr>
  </p:outlin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jartz\Dropbox\CAEP\Academic%20Section\2015%20Academic%20Symposium\Panel%20-%20Lang%20-%20Funding\Lang%20Funding%20Escan%20Results%2020150519%20J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ysClr val="windowText" lastClr="000000"/>
                </a:solidFill>
                <a:latin typeface="+mn-lt"/>
                <a:ea typeface="+mn-ea"/>
                <a:cs typeface="+mn-cs"/>
              </a:defRPr>
            </a:pPr>
            <a:r>
              <a:rPr lang="en-US" b="1"/>
              <a:t>Sources of Support</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ysClr val="windowText" lastClr="000000"/>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Number of Medical Schools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University </c:v>
                </c:pt>
                <c:pt idx="1">
                  <c:v>Ministry of Health / Alternate Funding Plan</c:v>
                </c:pt>
                <c:pt idx="2">
                  <c:v>Practice Plan</c:v>
                </c:pt>
                <c:pt idx="3">
                  <c:v>Hospital</c:v>
                </c:pt>
              </c:strCache>
            </c:strRef>
          </c:cat>
          <c:val>
            <c:numRef>
              <c:f>Sheet1!$B$2:$B$5</c:f>
              <c:numCache>
                <c:formatCode>General</c:formatCode>
                <c:ptCount val="4"/>
                <c:pt idx="0">
                  <c:v>17</c:v>
                </c:pt>
                <c:pt idx="1">
                  <c:v>10</c:v>
                </c:pt>
                <c:pt idx="2">
                  <c:v>7</c:v>
                </c:pt>
                <c:pt idx="3">
                  <c:v>6</c:v>
                </c:pt>
              </c:numCache>
            </c:numRef>
          </c:val>
        </c:ser>
        <c:dLbls>
          <c:showLegendKey val="0"/>
          <c:showVal val="0"/>
          <c:showCatName val="0"/>
          <c:showSerName val="0"/>
          <c:showPercent val="0"/>
          <c:showBubbleSize val="0"/>
        </c:dLbls>
        <c:gapWidth val="182"/>
        <c:axId val="458900648"/>
        <c:axId val="458900256"/>
      </c:barChart>
      <c:catAx>
        <c:axId val="45890064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58900256"/>
        <c:crosses val="autoZero"/>
        <c:auto val="1"/>
        <c:lblAlgn val="ctr"/>
        <c:lblOffset val="100"/>
        <c:noMultiLvlLbl val="0"/>
      </c:catAx>
      <c:valAx>
        <c:axId val="458900256"/>
        <c:scaling>
          <c:orientation val="minMax"/>
          <c:max val="18"/>
          <c:min val="0"/>
        </c:scaling>
        <c:delete val="1"/>
        <c:axPos val="b"/>
        <c:title>
          <c:tx>
            <c:rich>
              <a:bodyPr rot="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r>
                  <a:rPr lang="en-CA"/>
                  <a:t>Number of Medical Schools</a:t>
                </a:r>
              </a:p>
            </c:rich>
          </c:tx>
          <c:layout/>
          <c:overlay val="0"/>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crossAx val="45890064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2000">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tockChart>
        <c:ser>
          <c:idx val="0"/>
          <c:order val="0"/>
          <c:tx>
            <c:strRef>
              <c:f>Sheet1!$B$23</c:f>
              <c:strCache>
                <c:ptCount val="1"/>
                <c:pt idx="0">
                  <c:v>Mean % Support</c:v>
                </c:pt>
              </c:strCache>
            </c:strRef>
          </c:tx>
          <c:spPr>
            <a:ln w="19050" cap="rnd">
              <a:noFill/>
              <a:round/>
            </a:ln>
            <a:effectLst/>
          </c:spPr>
          <c:marker>
            <c:symbol val="square"/>
            <c:size val="10"/>
            <c:spPr>
              <a:solidFill>
                <a:srgbClr val="FF0000"/>
              </a:solidFill>
              <a:ln w="9525">
                <a:solidFill>
                  <a:schemeClr val="tx1"/>
                </a:solidFill>
              </a:ln>
              <a:effectLst/>
            </c:spPr>
          </c:marker>
          <c:dLbls>
            <c:spPr>
              <a:noFill/>
              <a:ln>
                <a:noFill/>
              </a:ln>
              <a:effectLst/>
            </c:spPr>
            <c:txPr>
              <a:bodyPr rot="0" spcFirstLastPara="1" vertOverflow="ellipsis" vert="horz" wrap="square" anchor="ctr" anchorCtr="1"/>
              <a:lstStyle/>
              <a:p>
                <a:pPr>
                  <a:defRPr sz="24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Sheet1!$A$24:$A$27</c:f>
              <c:strCache>
                <c:ptCount val="4"/>
                <c:pt idx="0">
                  <c:v>University </c:v>
                </c:pt>
                <c:pt idx="1">
                  <c:v>Ministry of Health / Alternate Funding Plan</c:v>
                </c:pt>
                <c:pt idx="2">
                  <c:v>Practice Plan</c:v>
                </c:pt>
                <c:pt idx="3">
                  <c:v>Hospital</c:v>
                </c:pt>
              </c:strCache>
            </c:strRef>
          </c:cat>
          <c:val>
            <c:numRef>
              <c:f>Sheet1!$B$24:$B$27</c:f>
              <c:numCache>
                <c:formatCode>0%</c:formatCode>
                <c:ptCount val="4"/>
                <c:pt idx="0">
                  <c:v>0.46</c:v>
                </c:pt>
                <c:pt idx="1">
                  <c:v>0.65</c:v>
                </c:pt>
                <c:pt idx="2">
                  <c:v>0.28999999999999998</c:v>
                </c:pt>
                <c:pt idx="3">
                  <c:v>0.12</c:v>
                </c:pt>
              </c:numCache>
            </c:numRef>
          </c:val>
          <c:smooth val="0"/>
        </c:ser>
        <c:ser>
          <c:idx val="1"/>
          <c:order val="1"/>
          <c:tx>
            <c:strRef>
              <c:f>Sheet1!$C$23</c:f>
              <c:strCache>
                <c:ptCount val="1"/>
              </c:strCache>
            </c:strRef>
          </c:tx>
          <c:spPr>
            <a:ln w="19050" cap="rnd">
              <a:noFill/>
              <a:round/>
            </a:ln>
            <a:effectLst/>
          </c:spPr>
          <c:marker>
            <c:symbol val="none"/>
          </c:marker>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Sheet1!$A$24:$A$27</c:f>
              <c:strCache>
                <c:ptCount val="4"/>
                <c:pt idx="0">
                  <c:v>University </c:v>
                </c:pt>
                <c:pt idx="1">
                  <c:v>Ministry of Health / Alternate Funding Plan</c:v>
                </c:pt>
                <c:pt idx="2">
                  <c:v>Practice Plan</c:v>
                </c:pt>
                <c:pt idx="3">
                  <c:v>Hospital</c:v>
                </c:pt>
              </c:strCache>
            </c:strRef>
          </c:cat>
          <c:val>
            <c:numRef>
              <c:f>Sheet1!$C$24:$C$27</c:f>
              <c:numCache>
                <c:formatCode>0%</c:formatCode>
                <c:ptCount val="4"/>
                <c:pt idx="0">
                  <c:v>0.02</c:v>
                </c:pt>
                <c:pt idx="1">
                  <c:v>0.22</c:v>
                </c:pt>
                <c:pt idx="2">
                  <c:v>0.2</c:v>
                </c:pt>
                <c:pt idx="3">
                  <c:v>0.04</c:v>
                </c:pt>
              </c:numCache>
            </c:numRef>
          </c:val>
          <c:smooth val="0"/>
        </c:ser>
        <c:ser>
          <c:idx val="2"/>
          <c:order val="2"/>
          <c:tx>
            <c:strRef>
              <c:f>Sheet1!$D$23</c:f>
              <c:strCache>
                <c:ptCount val="1"/>
              </c:strCache>
            </c:strRef>
          </c:tx>
          <c:spPr>
            <a:ln w="19050" cap="rnd">
              <a:noFill/>
              <a:round/>
            </a:ln>
            <a:effectLst/>
          </c:spPr>
          <c:marker>
            <c:symbol val="dot"/>
            <c:size val="3"/>
            <c:spPr>
              <a:solidFill>
                <a:schemeClr val="accent3"/>
              </a:solidFill>
              <a:ln w="9525">
                <a:solidFill>
                  <a:schemeClr val="accent3"/>
                </a:solidFill>
              </a:ln>
              <a:effectLst/>
            </c:spPr>
          </c:marker>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Sheet1!$A$24:$A$27</c:f>
              <c:strCache>
                <c:ptCount val="4"/>
                <c:pt idx="0">
                  <c:v>University </c:v>
                </c:pt>
                <c:pt idx="1">
                  <c:v>Ministry of Health / Alternate Funding Plan</c:v>
                </c:pt>
                <c:pt idx="2">
                  <c:v>Practice Plan</c:v>
                </c:pt>
                <c:pt idx="3">
                  <c:v>Hospital</c:v>
                </c:pt>
              </c:strCache>
            </c:strRef>
          </c:cat>
          <c:val>
            <c:numRef>
              <c:f>Sheet1!$D$24:$D$27</c:f>
              <c:numCache>
                <c:formatCode>0%</c:formatCode>
                <c:ptCount val="4"/>
                <c:pt idx="0">
                  <c:v>1</c:v>
                </c:pt>
                <c:pt idx="1">
                  <c:v>0.98</c:v>
                </c:pt>
                <c:pt idx="2">
                  <c:v>0.93</c:v>
                </c:pt>
                <c:pt idx="3">
                  <c:v>0.25</c:v>
                </c:pt>
              </c:numCache>
            </c:numRef>
          </c:val>
          <c:smooth val="0"/>
        </c:ser>
        <c:dLbls>
          <c:showLegendKey val="0"/>
          <c:showVal val="0"/>
          <c:showCatName val="0"/>
          <c:showSerName val="0"/>
          <c:showPercent val="0"/>
          <c:showBubbleSize val="0"/>
        </c:dLbls>
        <c:hiLowLines>
          <c:spPr>
            <a:ln w="15875" cap="flat" cmpd="sng" algn="ctr">
              <a:solidFill>
                <a:schemeClr val="tx1"/>
              </a:solidFill>
              <a:round/>
            </a:ln>
            <a:effectLst/>
          </c:spPr>
        </c:hiLowLines>
        <c:axId val="214455392"/>
        <c:axId val="214455000"/>
      </c:stockChart>
      <c:catAx>
        <c:axId val="2144553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crossAx val="214455000"/>
        <c:crosses val="autoZero"/>
        <c:auto val="1"/>
        <c:lblAlgn val="ctr"/>
        <c:lblOffset val="100"/>
        <c:noMultiLvlLbl val="0"/>
      </c:catAx>
      <c:valAx>
        <c:axId val="214455000"/>
        <c:scaling>
          <c:orientation val="minMax"/>
          <c:max val="1"/>
          <c:min val="0"/>
        </c:scaling>
        <c:delete val="0"/>
        <c:axPos val="l"/>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214455392"/>
        <c:crosses val="autoZero"/>
        <c:crossBetween val="between"/>
      </c:valAx>
      <c:spPr>
        <a:noFill/>
        <a:ln>
          <a:noFill/>
        </a:ln>
        <a:effectLst/>
      </c:spPr>
    </c:plotArea>
    <c:legend>
      <c:legendPos val="tr"/>
      <c:layout/>
      <c:overlay val="1"/>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r>
              <a:rPr lang="en-CA" b="1">
                <a:solidFill>
                  <a:sysClr val="windowText" lastClr="000000"/>
                </a:solidFill>
              </a:rPr>
              <a:t>Histogram</a:t>
            </a:r>
            <a:r>
              <a:rPr lang="en-CA" b="1" baseline="0">
                <a:solidFill>
                  <a:sysClr val="windowText" lastClr="000000"/>
                </a:solidFill>
              </a:rPr>
              <a:t> of Funding for EM Units</a:t>
            </a:r>
            <a:endParaRPr lang="en-CA" b="1">
              <a:solidFill>
                <a:sysClr val="windowText" lastClr="000000"/>
              </a:solidFill>
            </a:endParaRP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spPr>
            <a:solidFill>
              <a:srgbClr val="00B050"/>
            </a:solidFill>
            <a:ln w="0">
              <a:solidFill>
                <a:schemeClr val="tx1"/>
              </a:solid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Sheet1!$B$110:$B$114</c:f>
              <c:strCache>
                <c:ptCount val="5"/>
                <c:pt idx="0">
                  <c:v>&gt;$2,000,000</c:v>
                </c:pt>
                <c:pt idx="1">
                  <c:v>$1,000,000 to $2,000,000</c:v>
                </c:pt>
                <c:pt idx="2">
                  <c:v>$500,000 to $999,000</c:v>
                </c:pt>
                <c:pt idx="3">
                  <c:v>$250,000 to $499,000</c:v>
                </c:pt>
                <c:pt idx="4">
                  <c:v>&lt;$250,000</c:v>
                </c:pt>
              </c:strCache>
            </c:strRef>
          </c:cat>
          <c:val>
            <c:numRef>
              <c:f>Sheet1!$C$110:$C$114</c:f>
              <c:numCache>
                <c:formatCode>General</c:formatCode>
                <c:ptCount val="5"/>
                <c:pt idx="0">
                  <c:v>2</c:v>
                </c:pt>
                <c:pt idx="1">
                  <c:v>5</c:v>
                </c:pt>
                <c:pt idx="2">
                  <c:v>5</c:v>
                </c:pt>
                <c:pt idx="3">
                  <c:v>2</c:v>
                </c:pt>
                <c:pt idx="4">
                  <c:v>2</c:v>
                </c:pt>
              </c:numCache>
            </c:numRef>
          </c:val>
        </c:ser>
        <c:dLbls>
          <c:showLegendKey val="0"/>
          <c:showVal val="0"/>
          <c:showCatName val="0"/>
          <c:showSerName val="0"/>
          <c:showPercent val="0"/>
          <c:showBubbleSize val="0"/>
        </c:dLbls>
        <c:gapWidth val="0"/>
        <c:axId val="645488224"/>
        <c:axId val="645489400"/>
      </c:barChart>
      <c:catAx>
        <c:axId val="645488224"/>
        <c:scaling>
          <c:orientation val="minMax"/>
        </c:scaling>
        <c:delete val="0"/>
        <c:axPos val="b"/>
        <c:title>
          <c:tx>
            <c:rich>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r>
                  <a:rPr lang="en-US"/>
                  <a:t>Funding Ranges</a:t>
                </a:r>
              </a:p>
            </c:rich>
          </c:tx>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45489400"/>
        <c:crosses val="autoZero"/>
        <c:auto val="1"/>
        <c:lblAlgn val="ctr"/>
        <c:lblOffset val="100"/>
        <c:noMultiLvlLbl val="0"/>
      </c:catAx>
      <c:valAx>
        <c:axId val="645489400"/>
        <c:scaling>
          <c:orientation val="minMax"/>
        </c:scaling>
        <c:delete val="0"/>
        <c:axPos val="l"/>
        <c:title>
          <c:tx>
            <c:rich>
              <a:bodyPr rot="-54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r>
                  <a:rPr lang="en-CA"/>
                  <a:t>Frequency</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645488224"/>
        <c:crosses val="autoZero"/>
        <c:crossBetween val="between"/>
      </c:valAx>
      <c:spPr>
        <a:noFill/>
        <a:ln>
          <a:noFill/>
        </a:ln>
        <a:effectLst/>
      </c:spPr>
    </c:plotArea>
    <c:plotVisOnly val="1"/>
    <c:dispBlanksAs val="gap"/>
    <c:showDLblsOverMax val="0"/>
  </c:chart>
  <c:spPr>
    <a:solidFill>
      <a:sysClr val="window" lastClr="FFFFFF"/>
    </a:solidFill>
    <a:ln w="9525" cap="flat" cmpd="sng" algn="ctr">
      <a:noFill/>
      <a:round/>
    </a:ln>
    <a:effectLst/>
  </c:spPr>
  <c:txPr>
    <a:bodyPr/>
    <a:lstStyle/>
    <a:p>
      <a:pPr>
        <a:defRPr sz="1800">
          <a:solidFill>
            <a:sysClr val="windowText" lastClr="000000"/>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cap="all" spc="50" baseline="0">
                <a:solidFill>
                  <a:sysClr val="windowText" lastClr="000000"/>
                </a:solidFill>
                <a:latin typeface="+mn-lt"/>
                <a:ea typeface="+mn-ea"/>
                <a:cs typeface="+mn-cs"/>
              </a:defRPr>
            </a:pPr>
            <a:r>
              <a:rPr lang="en-CA"/>
              <a:t>Status of EM Within the 17 medical Schools</a:t>
            </a:r>
          </a:p>
        </c:rich>
      </c:tx>
      <c:overlay val="0"/>
      <c:spPr>
        <a:noFill/>
        <a:ln>
          <a:noFill/>
        </a:ln>
        <a:effectLst/>
      </c:spPr>
      <c:txPr>
        <a:bodyPr rot="0" spcFirstLastPara="1" vertOverflow="ellipsis" vert="horz" wrap="square" anchor="ctr" anchorCtr="1"/>
        <a:lstStyle/>
        <a:p>
          <a:pPr>
            <a:defRPr sz="2160" b="1" i="0" u="none" strike="noStrike" kern="1200" cap="all" spc="50" baseline="0">
              <a:solidFill>
                <a:sysClr val="windowText" lastClr="000000"/>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dPt>
          <c:dLbls>
            <c:spPr>
              <a:no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cat>
            <c:strRef>
              <c:f>Sheet1!$A$57:$A$60</c:f>
              <c:strCache>
                <c:ptCount val="4"/>
                <c:pt idx="0">
                  <c:v>Full Department</c:v>
                </c:pt>
                <c:pt idx="1">
                  <c:v>Division/Section</c:v>
                </c:pt>
                <c:pt idx="2">
                  <c:v>Joint Department with FM</c:v>
                </c:pt>
                <c:pt idx="3">
                  <c:v>No Status</c:v>
                </c:pt>
              </c:strCache>
            </c:strRef>
          </c:cat>
          <c:val>
            <c:numRef>
              <c:f>Sheet1!$B$57:$B$60</c:f>
              <c:numCache>
                <c:formatCode>General</c:formatCode>
                <c:ptCount val="4"/>
                <c:pt idx="0">
                  <c:v>8</c:v>
                </c:pt>
                <c:pt idx="1">
                  <c:v>4</c:v>
                </c:pt>
                <c:pt idx="2">
                  <c:v>3</c:v>
                </c:pt>
                <c:pt idx="3">
                  <c:v>2</c:v>
                </c:pt>
              </c:numCache>
            </c:numRef>
          </c:val>
        </c:ser>
        <c:dLbls>
          <c:dLblPos val="inEnd"/>
          <c:showLegendKey val="0"/>
          <c:showVal val="0"/>
          <c:showCatName val="0"/>
          <c:showSerName val="0"/>
          <c:showPercent val="1"/>
          <c:showBubbleSize val="0"/>
          <c:showLeaderLines val="0"/>
        </c:dLbls>
        <c:firstSliceAng val="0"/>
      </c:pieChart>
      <c:spPr>
        <a:noFill/>
        <a:ln>
          <a:noFill/>
        </a:ln>
        <a:effectLst/>
      </c:spPr>
    </c:plotArea>
    <c:legend>
      <c:legendPos val="l"/>
      <c:layout>
        <c:manualLayout>
          <c:xMode val="edge"/>
          <c:yMode val="edge"/>
          <c:x val="8.6580076742671166E-2"/>
          <c:y val="0.15550194829342431"/>
          <c:w val="0.31486696948484061"/>
          <c:h val="0.30395835017542727"/>
        </c:manualLayout>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solidFill>
            <a:sysClr val="windowText" lastClr="000000"/>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400" b="1" i="0" u="none" strike="noStrike" kern="1200" spc="0" baseline="0">
                <a:solidFill>
                  <a:sysClr val="windowText" lastClr="000000"/>
                </a:solidFill>
                <a:latin typeface="+mn-lt"/>
                <a:ea typeface="+mn-ea"/>
                <a:cs typeface="+mn-cs"/>
              </a:defRPr>
            </a:pPr>
            <a:r>
              <a:rPr lang="en-CA" b="1"/>
              <a:t>Section / Division Affiliations (</a:t>
            </a:r>
            <a:r>
              <a:rPr lang="en-CA" b="1" i="1"/>
              <a:t>n</a:t>
            </a:r>
            <a:r>
              <a:rPr lang="en-CA" b="1"/>
              <a:t> = 4)</a:t>
            </a:r>
          </a:p>
        </c:rich>
      </c:tx>
      <c:overlay val="0"/>
      <c:spPr>
        <a:noFill/>
        <a:ln>
          <a:noFill/>
        </a:ln>
        <a:effectLst/>
      </c:spPr>
      <c:txPr>
        <a:bodyPr rot="0" spcFirstLastPara="1" vertOverflow="ellipsis" vert="horz" wrap="square" anchor="ctr" anchorCtr="1"/>
        <a:lstStyle/>
        <a:p>
          <a:pPr>
            <a:defRPr sz="2400" b="1" i="0" u="none" strike="noStrike" kern="1200" spc="0" baseline="0">
              <a:solidFill>
                <a:sysClr val="windowText" lastClr="000000"/>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Sheet1!$A$69:$A$73</c:f>
              <c:strCache>
                <c:ptCount val="5"/>
                <c:pt idx="0">
                  <c:v>Surgery</c:v>
                </c:pt>
                <c:pt idx="1">
                  <c:v>Not Specified</c:v>
                </c:pt>
                <c:pt idx="2">
                  <c:v>Family Medicine (FM)</c:v>
                </c:pt>
                <c:pt idx="3">
                  <c:v>Pediatrics</c:v>
                </c:pt>
                <c:pt idx="4">
                  <c:v>Medicine</c:v>
                </c:pt>
              </c:strCache>
            </c:strRef>
          </c:cat>
          <c:val>
            <c:numRef>
              <c:f>Sheet1!$B$69:$B$73</c:f>
              <c:numCache>
                <c:formatCode>General</c:formatCode>
                <c:ptCount val="5"/>
                <c:pt idx="0">
                  <c:v>0</c:v>
                </c:pt>
                <c:pt idx="1">
                  <c:v>1</c:v>
                </c:pt>
                <c:pt idx="2">
                  <c:v>2</c:v>
                </c:pt>
                <c:pt idx="3">
                  <c:v>2</c:v>
                </c:pt>
                <c:pt idx="4">
                  <c:v>3</c:v>
                </c:pt>
              </c:numCache>
            </c:numRef>
          </c:val>
        </c:ser>
        <c:dLbls>
          <c:showLegendKey val="0"/>
          <c:showVal val="0"/>
          <c:showCatName val="0"/>
          <c:showSerName val="0"/>
          <c:showPercent val="0"/>
          <c:showBubbleSize val="0"/>
        </c:dLbls>
        <c:gapWidth val="182"/>
        <c:axId val="373487832"/>
        <c:axId val="374979320"/>
      </c:barChart>
      <c:catAx>
        <c:axId val="373487832"/>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374979320"/>
        <c:crosses val="autoZero"/>
        <c:auto val="1"/>
        <c:lblAlgn val="ctr"/>
        <c:lblOffset val="100"/>
        <c:noMultiLvlLbl val="0"/>
      </c:catAx>
      <c:valAx>
        <c:axId val="374979320"/>
        <c:scaling>
          <c:orientation val="minMax"/>
        </c:scaling>
        <c:delete val="1"/>
        <c:axPos val="b"/>
        <c:numFmt formatCode="General" sourceLinked="1"/>
        <c:majorTickMark val="none"/>
        <c:minorTickMark val="none"/>
        <c:tickLblPos val="nextTo"/>
        <c:crossAx val="37348783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2000">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5687E-CDB4-4550-8EE4-D687C786CF56}" type="doc">
      <dgm:prSet loTypeId="urn:microsoft.com/office/officeart/2005/8/layout/hList9" loCatId="list" qsTypeId="urn:microsoft.com/office/officeart/2005/8/quickstyle/simple1" qsCatId="simple" csTypeId="urn:microsoft.com/office/officeart/2005/8/colors/colorful1" csCatId="colorful" phldr="1"/>
      <dgm:spPr/>
      <dgm:t>
        <a:bodyPr/>
        <a:lstStyle/>
        <a:p>
          <a:endParaRPr lang="en-CA"/>
        </a:p>
      </dgm:t>
    </dgm:pt>
    <dgm:pt modelId="{C1E052A2-210B-47DB-8D26-35A02101FF27}">
      <dgm:prSet phldrT="[Text]"/>
      <dgm:spPr/>
      <dgm:t>
        <a:bodyPr/>
        <a:lstStyle/>
        <a:p>
          <a:r>
            <a:rPr lang="en-US" dirty="0" smtClean="0"/>
            <a:t>2.7</a:t>
          </a:r>
          <a:endParaRPr lang="en-CA" dirty="0"/>
        </a:p>
      </dgm:t>
    </dgm:pt>
    <dgm:pt modelId="{F568CB5A-7333-4A60-9606-D2A011D125D5}" type="parTrans" cxnId="{F643EBB1-1E79-43F5-A37B-6238B82A0C3B}">
      <dgm:prSet/>
      <dgm:spPr/>
      <dgm:t>
        <a:bodyPr/>
        <a:lstStyle/>
        <a:p>
          <a:endParaRPr lang="en-CA"/>
        </a:p>
      </dgm:t>
    </dgm:pt>
    <dgm:pt modelId="{CFB90CAD-1C7B-45DE-973A-3E96A48106C9}" type="sibTrans" cxnId="{F643EBB1-1E79-43F5-A37B-6238B82A0C3B}">
      <dgm:prSet/>
      <dgm:spPr/>
      <dgm:t>
        <a:bodyPr/>
        <a:lstStyle/>
        <a:p>
          <a:endParaRPr lang="en-CA"/>
        </a:p>
      </dgm:t>
    </dgm:pt>
    <dgm:pt modelId="{2946A14D-C474-4C74-A0C4-804B4D302F3B}">
      <dgm:prSet phldrT="[Text]"/>
      <dgm:spPr/>
      <dgm:t>
        <a:bodyPr/>
        <a:lstStyle/>
        <a:p>
          <a:r>
            <a:rPr lang="en-US" dirty="0" smtClean="0"/>
            <a:t>Mean Number of Associated Major Teaching Hospitals</a:t>
          </a:r>
          <a:endParaRPr lang="en-CA" dirty="0"/>
        </a:p>
      </dgm:t>
    </dgm:pt>
    <dgm:pt modelId="{CD9D9A04-63B5-49C5-B1C3-2D52AC53624A}" type="parTrans" cxnId="{F35AD7F1-26A4-454E-B7B8-7993D3E9A4E0}">
      <dgm:prSet/>
      <dgm:spPr/>
      <dgm:t>
        <a:bodyPr/>
        <a:lstStyle/>
        <a:p>
          <a:endParaRPr lang="en-CA"/>
        </a:p>
      </dgm:t>
    </dgm:pt>
    <dgm:pt modelId="{DA6E847A-77A8-426F-9924-E679410BE6C0}" type="sibTrans" cxnId="{F35AD7F1-26A4-454E-B7B8-7993D3E9A4E0}">
      <dgm:prSet/>
      <dgm:spPr/>
      <dgm:t>
        <a:bodyPr/>
        <a:lstStyle/>
        <a:p>
          <a:endParaRPr lang="en-CA"/>
        </a:p>
      </dgm:t>
    </dgm:pt>
    <dgm:pt modelId="{6BFF2C51-4B26-4677-981B-4AD8D7C7C9E6}">
      <dgm:prSet phldrT="[Text]"/>
      <dgm:spPr/>
      <dgm:t>
        <a:bodyPr/>
        <a:lstStyle/>
        <a:p>
          <a:r>
            <a:rPr lang="en-US" dirty="0" smtClean="0"/>
            <a:t>Mean Number of Other Hospitals Taking Clinical Clerks</a:t>
          </a:r>
          <a:endParaRPr lang="en-CA" dirty="0"/>
        </a:p>
      </dgm:t>
    </dgm:pt>
    <dgm:pt modelId="{4D0CB1A9-BA97-4995-A3B7-67BD81197C5D}" type="parTrans" cxnId="{5FC171EC-2AFF-4539-917F-16D3307052E6}">
      <dgm:prSet/>
      <dgm:spPr/>
      <dgm:t>
        <a:bodyPr/>
        <a:lstStyle/>
        <a:p>
          <a:endParaRPr lang="en-CA"/>
        </a:p>
      </dgm:t>
    </dgm:pt>
    <dgm:pt modelId="{E499084F-313D-4DA6-B74E-756ECA4335D8}" type="sibTrans" cxnId="{5FC171EC-2AFF-4539-917F-16D3307052E6}">
      <dgm:prSet/>
      <dgm:spPr/>
      <dgm:t>
        <a:bodyPr/>
        <a:lstStyle/>
        <a:p>
          <a:endParaRPr lang="en-CA"/>
        </a:p>
      </dgm:t>
    </dgm:pt>
    <dgm:pt modelId="{4D08F7CA-72D5-4A9A-8D6B-CA187AD2F177}">
      <dgm:prSet phldrT="[Text]"/>
      <dgm:spPr/>
      <dgm:t>
        <a:bodyPr/>
        <a:lstStyle/>
        <a:p>
          <a:r>
            <a:rPr lang="en-US" dirty="0" smtClean="0"/>
            <a:t>4.9</a:t>
          </a:r>
          <a:endParaRPr lang="en-CA" dirty="0"/>
        </a:p>
      </dgm:t>
    </dgm:pt>
    <dgm:pt modelId="{E46C78A5-EB46-4E38-A662-A02A9EFD369B}" type="parTrans" cxnId="{CCA36612-36DA-4E6A-B47D-9BA0CF2FB588}">
      <dgm:prSet/>
      <dgm:spPr/>
      <dgm:t>
        <a:bodyPr/>
        <a:lstStyle/>
        <a:p>
          <a:endParaRPr lang="en-CA"/>
        </a:p>
      </dgm:t>
    </dgm:pt>
    <dgm:pt modelId="{F5EA287B-4E8F-4938-B14F-992272687F22}" type="sibTrans" cxnId="{CCA36612-36DA-4E6A-B47D-9BA0CF2FB588}">
      <dgm:prSet/>
      <dgm:spPr/>
      <dgm:t>
        <a:bodyPr/>
        <a:lstStyle/>
        <a:p>
          <a:endParaRPr lang="en-CA"/>
        </a:p>
      </dgm:t>
    </dgm:pt>
    <dgm:pt modelId="{95DBAC44-56D6-4F62-A05A-122310A36ADA}">
      <dgm:prSet phldrT="[Text]"/>
      <dgm:spPr/>
      <dgm:t>
        <a:bodyPr/>
        <a:lstStyle/>
        <a:p>
          <a:r>
            <a:rPr lang="en-US" dirty="0" smtClean="0"/>
            <a:t>4.5</a:t>
          </a:r>
          <a:endParaRPr lang="en-CA" dirty="0"/>
        </a:p>
      </dgm:t>
    </dgm:pt>
    <dgm:pt modelId="{213E17C2-F639-4BE3-9463-D5512D6391B3}" type="parTrans" cxnId="{89CB5FB4-E43C-497E-B277-C817C1B49918}">
      <dgm:prSet/>
      <dgm:spPr/>
      <dgm:t>
        <a:bodyPr/>
        <a:lstStyle/>
        <a:p>
          <a:endParaRPr lang="en-CA"/>
        </a:p>
      </dgm:t>
    </dgm:pt>
    <dgm:pt modelId="{C4BE8D03-C9E2-44E0-B46C-B10B02B5CFBD}" type="sibTrans" cxnId="{89CB5FB4-E43C-497E-B277-C817C1B49918}">
      <dgm:prSet/>
      <dgm:spPr/>
      <dgm:t>
        <a:bodyPr/>
        <a:lstStyle/>
        <a:p>
          <a:endParaRPr lang="en-CA"/>
        </a:p>
      </dgm:t>
    </dgm:pt>
    <dgm:pt modelId="{EF4B063A-0086-496D-8D59-DC72D7CDDE21}">
      <dgm:prSet phldrT="[Text]"/>
      <dgm:spPr/>
      <dgm:t>
        <a:bodyPr/>
        <a:lstStyle/>
        <a:p>
          <a:r>
            <a:rPr lang="en-US" smtClean="0"/>
            <a:t>Mean </a:t>
          </a:r>
          <a:r>
            <a:rPr lang="en-US" dirty="0" smtClean="0"/>
            <a:t>Number of Other Hospitals Taking Residents</a:t>
          </a:r>
          <a:endParaRPr lang="en-CA" dirty="0"/>
        </a:p>
      </dgm:t>
    </dgm:pt>
    <dgm:pt modelId="{4295870C-5B66-4D4B-A21E-C8CB042FCC4E}" type="parTrans" cxnId="{C1656055-9C5E-4167-9588-6BC662673360}">
      <dgm:prSet/>
      <dgm:spPr/>
      <dgm:t>
        <a:bodyPr/>
        <a:lstStyle/>
        <a:p>
          <a:endParaRPr lang="en-CA"/>
        </a:p>
      </dgm:t>
    </dgm:pt>
    <dgm:pt modelId="{30A1C443-9041-4395-85BC-B3472AB23FF7}" type="sibTrans" cxnId="{C1656055-9C5E-4167-9588-6BC662673360}">
      <dgm:prSet/>
      <dgm:spPr/>
      <dgm:t>
        <a:bodyPr/>
        <a:lstStyle/>
        <a:p>
          <a:endParaRPr lang="en-CA"/>
        </a:p>
      </dgm:t>
    </dgm:pt>
    <dgm:pt modelId="{1E27EE33-A6A2-4507-9E0C-819CF2B27D51}" type="pres">
      <dgm:prSet presAssocID="{8925687E-CDB4-4550-8EE4-D687C786CF56}" presName="list" presStyleCnt="0">
        <dgm:presLayoutVars>
          <dgm:dir/>
          <dgm:animLvl val="lvl"/>
        </dgm:presLayoutVars>
      </dgm:prSet>
      <dgm:spPr/>
      <dgm:t>
        <a:bodyPr/>
        <a:lstStyle/>
        <a:p>
          <a:endParaRPr lang="en-CA"/>
        </a:p>
      </dgm:t>
    </dgm:pt>
    <dgm:pt modelId="{D2F934D0-5643-4915-AC6A-8C5EAFB4A661}" type="pres">
      <dgm:prSet presAssocID="{C1E052A2-210B-47DB-8D26-35A02101FF27}" presName="posSpace" presStyleCnt="0"/>
      <dgm:spPr/>
    </dgm:pt>
    <dgm:pt modelId="{7F770726-8D06-45A0-B382-A7A29C09EBA1}" type="pres">
      <dgm:prSet presAssocID="{C1E052A2-210B-47DB-8D26-35A02101FF27}" presName="vertFlow" presStyleCnt="0"/>
      <dgm:spPr/>
    </dgm:pt>
    <dgm:pt modelId="{65B8DF72-DE00-44C7-AD86-2F0A71037CC9}" type="pres">
      <dgm:prSet presAssocID="{C1E052A2-210B-47DB-8D26-35A02101FF27}" presName="topSpace" presStyleCnt="0"/>
      <dgm:spPr/>
    </dgm:pt>
    <dgm:pt modelId="{E52AF404-DBA1-4992-A3A6-69A405AF1667}" type="pres">
      <dgm:prSet presAssocID="{C1E052A2-210B-47DB-8D26-35A02101FF27}" presName="firstComp" presStyleCnt="0"/>
      <dgm:spPr/>
    </dgm:pt>
    <dgm:pt modelId="{8C2A328B-E384-417C-B016-D36CDBC4C3BB}" type="pres">
      <dgm:prSet presAssocID="{C1E052A2-210B-47DB-8D26-35A02101FF27}" presName="firstChild" presStyleLbl="bgAccFollowNode1" presStyleIdx="0" presStyleCnt="3"/>
      <dgm:spPr/>
      <dgm:t>
        <a:bodyPr/>
        <a:lstStyle/>
        <a:p>
          <a:endParaRPr lang="en-CA"/>
        </a:p>
      </dgm:t>
    </dgm:pt>
    <dgm:pt modelId="{6CD3F351-B75E-4DD7-B935-40A979C4CC85}" type="pres">
      <dgm:prSet presAssocID="{C1E052A2-210B-47DB-8D26-35A02101FF27}" presName="firstChildTx" presStyleLbl="bgAccFollowNode1" presStyleIdx="0" presStyleCnt="3">
        <dgm:presLayoutVars>
          <dgm:bulletEnabled val="1"/>
        </dgm:presLayoutVars>
      </dgm:prSet>
      <dgm:spPr/>
      <dgm:t>
        <a:bodyPr/>
        <a:lstStyle/>
        <a:p>
          <a:endParaRPr lang="en-CA"/>
        </a:p>
      </dgm:t>
    </dgm:pt>
    <dgm:pt modelId="{7F716D13-31B6-4581-B047-635B42C55999}" type="pres">
      <dgm:prSet presAssocID="{C1E052A2-210B-47DB-8D26-35A02101FF27}" presName="negSpace" presStyleCnt="0"/>
      <dgm:spPr/>
    </dgm:pt>
    <dgm:pt modelId="{C517C6B8-2B38-41A6-9696-2965C459E789}" type="pres">
      <dgm:prSet presAssocID="{C1E052A2-210B-47DB-8D26-35A02101FF27}" presName="circle" presStyleLbl="node1" presStyleIdx="0" presStyleCnt="3"/>
      <dgm:spPr/>
      <dgm:t>
        <a:bodyPr/>
        <a:lstStyle/>
        <a:p>
          <a:endParaRPr lang="en-CA"/>
        </a:p>
      </dgm:t>
    </dgm:pt>
    <dgm:pt modelId="{C3F0A9E8-D51E-4150-BFED-93159343ACE1}" type="pres">
      <dgm:prSet presAssocID="{CFB90CAD-1C7B-45DE-973A-3E96A48106C9}" presName="transSpace" presStyleCnt="0"/>
      <dgm:spPr/>
    </dgm:pt>
    <dgm:pt modelId="{5865901B-4BEF-4E2A-848C-35101C17CBC9}" type="pres">
      <dgm:prSet presAssocID="{4D08F7CA-72D5-4A9A-8D6B-CA187AD2F177}" presName="posSpace" presStyleCnt="0"/>
      <dgm:spPr/>
    </dgm:pt>
    <dgm:pt modelId="{EE81720F-37FC-49E8-8C73-2B6432E6C948}" type="pres">
      <dgm:prSet presAssocID="{4D08F7CA-72D5-4A9A-8D6B-CA187AD2F177}" presName="vertFlow" presStyleCnt="0"/>
      <dgm:spPr/>
    </dgm:pt>
    <dgm:pt modelId="{7E492D1C-83EB-4CF6-9F95-E0E6E8A4B380}" type="pres">
      <dgm:prSet presAssocID="{4D08F7CA-72D5-4A9A-8D6B-CA187AD2F177}" presName="topSpace" presStyleCnt="0"/>
      <dgm:spPr/>
    </dgm:pt>
    <dgm:pt modelId="{B83B64D0-A14A-4E20-91BE-2E1F42F0CB84}" type="pres">
      <dgm:prSet presAssocID="{4D08F7CA-72D5-4A9A-8D6B-CA187AD2F177}" presName="firstComp" presStyleCnt="0"/>
      <dgm:spPr/>
    </dgm:pt>
    <dgm:pt modelId="{AADA7836-F9B1-41D3-A9BB-EE04E9B44827}" type="pres">
      <dgm:prSet presAssocID="{4D08F7CA-72D5-4A9A-8D6B-CA187AD2F177}" presName="firstChild" presStyleLbl="bgAccFollowNode1" presStyleIdx="1" presStyleCnt="3"/>
      <dgm:spPr/>
      <dgm:t>
        <a:bodyPr/>
        <a:lstStyle/>
        <a:p>
          <a:endParaRPr lang="en-CA"/>
        </a:p>
      </dgm:t>
    </dgm:pt>
    <dgm:pt modelId="{7148D77B-7D79-444D-87BF-E5253A64AAEE}" type="pres">
      <dgm:prSet presAssocID="{4D08F7CA-72D5-4A9A-8D6B-CA187AD2F177}" presName="firstChildTx" presStyleLbl="bgAccFollowNode1" presStyleIdx="1" presStyleCnt="3">
        <dgm:presLayoutVars>
          <dgm:bulletEnabled val="1"/>
        </dgm:presLayoutVars>
      </dgm:prSet>
      <dgm:spPr/>
      <dgm:t>
        <a:bodyPr/>
        <a:lstStyle/>
        <a:p>
          <a:endParaRPr lang="en-CA"/>
        </a:p>
      </dgm:t>
    </dgm:pt>
    <dgm:pt modelId="{6234AF6F-3564-4DE5-B571-856A909869F2}" type="pres">
      <dgm:prSet presAssocID="{4D08F7CA-72D5-4A9A-8D6B-CA187AD2F177}" presName="negSpace" presStyleCnt="0"/>
      <dgm:spPr/>
    </dgm:pt>
    <dgm:pt modelId="{76D1D876-8DC6-43F3-A533-B12209884FD2}" type="pres">
      <dgm:prSet presAssocID="{4D08F7CA-72D5-4A9A-8D6B-CA187AD2F177}" presName="circle" presStyleLbl="node1" presStyleIdx="1" presStyleCnt="3"/>
      <dgm:spPr/>
      <dgm:t>
        <a:bodyPr/>
        <a:lstStyle/>
        <a:p>
          <a:endParaRPr lang="en-CA"/>
        </a:p>
      </dgm:t>
    </dgm:pt>
    <dgm:pt modelId="{ED570FF2-3A09-4889-AF95-9E673BC75BFD}" type="pres">
      <dgm:prSet presAssocID="{F5EA287B-4E8F-4938-B14F-992272687F22}" presName="transSpace" presStyleCnt="0"/>
      <dgm:spPr/>
    </dgm:pt>
    <dgm:pt modelId="{ED1C82F4-114A-4E8A-AEFB-49B640F66D0D}" type="pres">
      <dgm:prSet presAssocID="{95DBAC44-56D6-4F62-A05A-122310A36ADA}" presName="posSpace" presStyleCnt="0"/>
      <dgm:spPr/>
    </dgm:pt>
    <dgm:pt modelId="{39E53ABB-116F-4CBD-B669-BF7E13E51B7E}" type="pres">
      <dgm:prSet presAssocID="{95DBAC44-56D6-4F62-A05A-122310A36ADA}" presName="vertFlow" presStyleCnt="0"/>
      <dgm:spPr/>
    </dgm:pt>
    <dgm:pt modelId="{349E3DE3-BEEF-4C31-8630-4169CA74B7E0}" type="pres">
      <dgm:prSet presAssocID="{95DBAC44-56D6-4F62-A05A-122310A36ADA}" presName="topSpace" presStyleCnt="0"/>
      <dgm:spPr/>
    </dgm:pt>
    <dgm:pt modelId="{EA4F6060-A9A6-4E6F-A829-1F946A33C7FB}" type="pres">
      <dgm:prSet presAssocID="{95DBAC44-56D6-4F62-A05A-122310A36ADA}" presName="firstComp" presStyleCnt="0"/>
      <dgm:spPr/>
    </dgm:pt>
    <dgm:pt modelId="{1111DA26-B96A-4F60-B706-FED6A0B1C0B5}" type="pres">
      <dgm:prSet presAssocID="{95DBAC44-56D6-4F62-A05A-122310A36ADA}" presName="firstChild" presStyleLbl="bgAccFollowNode1" presStyleIdx="2" presStyleCnt="3"/>
      <dgm:spPr/>
      <dgm:t>
        <a:bodyPr/>
        <a:lstStyle/>
        <a:p>
          <a:endParaRPr lang="en-CA"/>
        </a:p>
      </dgm:t>
    </dgm:pt>
    <dgm:pt modelId="{323246BC-3C9F-4503-B5F6-02780F124C0C}" type="pres">
      <dgm:prSet presAssocID="{95DBAC44-56D6-4F62-A05A-122310A36ADA}" presName="firstChildTx" presStyleLbl="bgAccFollowNode1" presStyleIdx="2" presStyleCnt="3">
        <dgm:presLayoutVars>
          <dgm:bulletEnabled val="1"/>
        </dgm:presLayoutVars>
      </dgm:prSet>
      <dgm:spPr/>
      <dgm:t>
        <a:bodyPr/>
        <a:lstStyle/>
        <a:p>
          <a:endParaRPr lang="en-CA"/>
        </a:p>
      </dgm:t>
    </dgm:pt>
    <dgm:pt modelId="{5CEFA64A-91A7-4FDA-B46A-F4CAB57E3D59}" type="pres">
      <dgm:prSet presAssocID="{95DBAC44-56D6-4F62-A05A-122310A36ADA}" presName="negSpace" presStyleCnt="0"/>
      <dgm:spPr/>
    </dgm:pt>
    <dgm:pt modelId="{63143B4E-C345-4937-BEA0-C7042983C303}" type="pres">
      <dgm:prSet presAssocID="{95DBAC44-56D6-4F62-A05A-122310A36ADA}" presName="circle" presStyleLbl="node1" presStyleIdx="2" presStyleCnt="3"/>
      <dgm:spPr/>
      <dgm:t>
        <a:bodyPr/>
        <a:lstStyle/>
        <a:p>
          <a:endParaRPr lang="en-CA"/>
        </a:p>
      </dgm:t>
    </dgm:pt>
  </dgm:ptLst>
  <dgm:cxnLst>
    <dgm:cxn modelId="{C1656055-9C5E-4167-9588-6BC662673360}" srcId="{95DBAC44-56D6-4F62-A05A-122310A36ADA}" destId="{EF4B063A-0086-496D-8D59-DC72D7CDDE21}" srcOrd="0" destOrd="0" parTransId="{4295870C-5B66-4D4B-A21E-C8CB042FCC4E}" sibTransId="{30A1C443-9041-4395-85BC-B3472AB23FF7}"/>
    <dgm:cxn modelId="{02468A37-A723-40FB-ADB4-5C4D6DBABA37}" type="presOf" srcId="{C1E052A2-210B-47DB-8D26-35A02101FF27}" destId="{C517C6B8-2B38-41A6-9696-2965C459E789}" srcOrd="0" destOrd="0" presId="urn:microsoft.com/office/officeart/2005/8/layout/hList9"/>
    <dgm:cxn modelId="{89CB5FB4-E43C-497E-B277-C817C1B49918}" srcId="{8925687E-CDB4-4550-8EE4-D687C786CF56}" destId="{95DBAC44-56D6-4F62-A05A-122310A36ADA}" srcOrd="2" destOrd="0" parTransId="{213E17C2-F639-4BE3-9463-D5512D6391B3}" sibTransId="{C4BE8D03-C9E2-44E0-B46C-B10B02B5CFBD}"/>
    <dgm:cxn modelId="{F675DA91-BBE0-4EB0-A679-C594418B72BC}" type="presOf" srcId="{4D08F7CA-72D5-4A9A-8D6B-CA187AD2F177}" destId="{76D1D876-8DC6-43F3-A533-B12209884FD2}" srcOrd="0" destOrd="0" presId="urn:microsoft.com/office/officeart/2005/8/layout/hList9"/>
    <dgm:cxn modelId="{F0A6AA97-22C1-45FE-975C-1ABDA3FA40F9}" type="presOf" srcId="{95DBAC44-56D6-4F62-A05A-122310A36ADA}" destId="{63143B4E-C345-4937-BEA0-C7042983C303}" srcOrd="0" destOrd="0" presId="urn:microsoft.com/office/officeart/2005/8/layout/hList9"/>
    <dgm:cxn modelId="{2B9876A1-32B5-4013-BF8E-708C61C8BB51}" type="presOf" srcId="{2946A14D-C474-4C74-A0C4-804B4D302F3B}" destId="{8C2A328B-E384-417C-B016-D36CDBC4C3BB}" srcOrd="0" destOrd="0" presId="urn:microsoft.com/office/officeart/2005/8/layout/hList9"/>
    <dgm:cxn modelId="{39232AA0-D6AB-4017-9ED6-ADF6855E6F5A}" type="presOf" srcId="{EF4B063A-0086-496D-8D59-DC72D7CDDE21}" destId="{1111DA26-B96A-4F60-B706-FED6A0B1C0B5}" srcOrd="0" destOrd="0" presId="urn:microsoft.com/office/officeart/2005/8/layout/hList9"/>
    <dgm:cxn modelId="{70F4ACC6-B2C4-4F81-BD88-AC32D992BF34}" type="presOf" srcId="{6BFF2C51-4B26-4677-981B-4AD8D7C7C9E6}" destId="{AADA7836-F9B1-41D3-A9BB-EE04E9B44827}" srcOrd="0" destOrd="0" presId="urn:microsoft.com/office/officeart/2005/8/layout/hList9"/>
    <dgm:cxn modelId="{5FC171EC-2AFF-4539-917F-16D3307052E6}" srcId="{4D08F7CA-72D5-4A9A-8D6B-CA187AD2F177}" destId="{6BFF2C51-4B26-4677-981B-4AD8D7C7C9E6}" srcOrd="0" destOrd="0" parTransId="{4D0CB1A9-BA97-4995-A3B7-67BD81197C5D}" sibTransId="{E499084F-313D-4DA6-B74E-756ECA4335D8}"/>
    <dgm:cxn modelId="{DE8A4F48-7251-48B1-8422-7B4129453593}" type="presOf" srcId="{2946A14D-C474-4C74-A0C4-804B4D302F3B}" destId="{6CD3F351-B75E-4DD7-B935-40A979C4CC85}" srcOrd="1" destOrd="0" presId="urn:microsoft.com/office/officeart/2005/8/layout/hList9"/>
    <dgm:cxn modelId="{692E4D3D-8350-46E1-A0A3-6DA78528FF90}" type="presOf" srcId="{8925687E-CDB4-4550-8EE4-D687C786CF56}" destId="{1E27EE33-A6A2-4507-9E0C-819CF2B27D51}" srcOrd="0" destOrd="0" presId="urn:microsoft.com/office/officeart/2005/8/layout/hList9"/>
    <dgm:cxn modelId="{52E952D8-75C5-4974-89CE-34A96CDD1A06}" type="presOf" srcId="{6BFF2C51-4B26-4677-981B-4AD8D7C7C9E6}" destId="{7148D77B-7D79-444D-87BF-E5253A64AAEE}" srcOrd="1" destOrd="0" presId="urn:microsoft.com/office/officeart/2005/8/layout/hList9"/>
    <dgm:cxn modelId="{F643EBB1-1E79-43F5-A37B-6238B82A0C3B}" srcId="{8925687E-CDB4-4550-8EE4-D687C786CF56}" destId="{C1E052A2-210B-47DB-8D26-35A02101FF27}" srcOrd="0" destOrd="0" parTransId="{F568CB5A-7333-4A60-9606-D2A011D125D5}" sibTransId="{CFB90CAD-1C7B-45DE-973A-3E96A48106C9}"/>
    <dgm:cxn modelId="{F35AD7F1-26A4-454E-B7B8-7993D3E9A4E0}" srcId="{C1E052A2-210B-47DB-8D26-35A02101FF27}" destId="{2946A14D-C474-4C74-A0C4-804B4D302F3B}" srcOrd="0" destOrd="0" parTransId="{CD9D9A04-63B5-49C5-B1C3-2D52AC53624A}" sibTransId="{DA6E847A-77A8-426F-9924-E679410BE6C0}"/>
    <dgm:cxn modelId="{CCA36612-36DA-4E6A-B47D-9BA0CF2FB588}" srcId="{8925687E-CDB4-4550-8EE4-D687C786CF56}" destId="{4D08F7CA-72D5-4A9A-8D6B-CA187AD2F177}" srcOrd="1" destOrd="0" parTransId="{E46C78A5-EB46-4E38-A662-A02A9EFD369B}" sibTransId="{F5EA287B-4E8F-4938-B14F-992272687F22}"/>
    <dgm:cxn modelId="{EEBAE5C3-8CF0-4F4A-9386-61A23327EA76}" type="presOf" srcId="{EF4B063A-0086-496D-8D59-DC72D7CDDE21}" destId="{323246BC-3C9F-4503-B5F6-02780F124C0C}" srcOrd="1" destOrd="0" presId="urn:microsoft.com/office/officeart/2005/8/layout/hList9"/>
    <dgm:cxn modelId="{E108425C-6D86-4DE6-9E82-CB39535E0B4A}" type="presParOf" srcId="{1E27EE33-A6A2-4507-9E0C-819CF2B27D51}" destId="{D2F934D0-5643-4915-AC6A-8C5EAFB4A661}" srcOrd="0" destOrd="0" presId="urn:microsoft.com/office/officeart/2005/8/layout/hList9"/>
    <dgm:cxn modelId="{4119A1E5-29A3-445D-8077-CE0606D4CF06}" type="presParOf" srcId="{1E27EE33-A6A2-4507-9E0C-819CF2B27D51}" destId="{7F770726-8D06-45A0-B382-A7A29C09EBA1}" srcOrd="1" destOrd="0" presId="urn:microsoft.com/office/officeart/2005/8/layout/hList9"/>
    <dgm:cxn modelId="{43F1A23B-D6E3-4C2F-81C2-DBA98FF0DDFA}" type="presParOf" srcId="{7F770726-8D06-45A0-B382-A7A29C09EBA1}" destId="{65B8DF72-DE00-44C7-AD86-2F0A71037CC9}" srcOrd="0" destOrd="0" presId="urn:microsoft.com/office/officeart/2005/8/layout/hList9"/>
    <dgm:cxn modelId="{86D4B32C-9F2B-4DBA-80AD-4FABD3C583B9}" type="presParOf" srcId="{7F770726-8D06-45A0-B382-A7A29C09EBA1}" destId="{E52AF404-DBA1-4992-A3A6-69A405AF1667}" srcOrd="1" destOrd="0" presId="urn:microsoft.com/office/officeart/2005/8/layout/hList9"/>
    <dgm:cxn modelId="{464B2037-B3DC-4E6B-B76C-FAA344A6D078}" type="presParOf" srcId="{E52AF404-DBA1-4992-A3A6-69A405AF1667}" destId="{8C2A328B-E384-417C-B016-D36CDBC4C3BB}" srcOrd="0" destOrd="0" presId="urn:microsoft.com/office/officeart/2005/8/layout/hList9"/>
    <dgm:cxn modelId="{DACB9DB9-DA49-45E3-BAF2-18D2776B97AA}" type="presParOf" srcId="{E52AF404-DBA1-4992-A3A6-69A405AF1667}" destId="{6CD3F351-B75E-4DD7-B935-40A979C4CC85}" srcOrd="1" destOrd="0" presId="urn:microsoft.com/office/officeart/2005/8/layout/hList9"/>
    <dgm:cxn modelId="{0B54FD70-9059-4145-A1BA-BE5B0D5E8D49}" type="presParOf" srcId="{1E27EE33-A6A2-4507-9E0C-819CF2B27D51}" destId="{7F716D13-31B6-4581-B047-635B42C55999}" srcOrd="2" destOrd="0" presId="urn:microsoft.com/office/officeart/2005/8/layout/hList9"/>
    <dgm:cxn modelId="{86E07DC9-A8A8-4C80-9051-D61CD3240DCA}" type="presParOf" srcId="{1E27EE33-A6A2-4507-9E0C-819CF2B27D51}" destId="{C517C6B8-2B38-41A6-9696-2965C459E789}" srcOrd="3" destOrd="0" presId="urn:microsoft.com/office/officeart/2005/8/layout/hList9"/>
    <dgm:cxn modelId="{FF6EAC5E-C4C1-410A-8267-4B7C7B8F5EB4}" type="presParOf" srcId="{1E27EE33-A6A2-4507-9E0C-819CF2B27D51}" destId="{C3F0A9E8-D51E-4150-BFED-93159343ACE1}" srcOrd="4" destOrd="0" presId="urn:microsoft.com/office/officeart/2005/8/layout/hList9"/>
    <dgm:cxn modelId="{F04C78DA-B3D0-45A6-A505-CE915B8BEC2E}" type="presParOf" srcId="{1E27EE33-A6A2-4507-9E0C-819CF2B27D51}" destId="{5865901B-4BEF-4E2A-848C-35101C17CBC9}" srcOrd="5" destOrd="0" presId="urn:microsoft.com/office/officeart/2005/8/layout/hList9"/>
    <dgm:cxn modelId="{5FC7738D-58A5-44E1-8414-5C71637C2FED}" type="presParOf" srcId="{1E27EE33-A6A2-4507-9E0C-819CF2B27D51}" destId="{EE81720F-37FC-49E8-8C73-2B6432E6C948}" srcOrd="6" destOrd="0" presId="urn:microsoft.com/office/officeart/2005/8/layout/hList9"/>
    <dgm:cxn modelId="{9C0C84A4-A9ED-4C59-9403-2CDD0B07D9FC}" type="presParOf" srcId="{EE81720F-37FC-49E8-8C73-2B6432E6C948}" destId="{7E492D1C-83EB-4CF6-9F95-E0E6E8A4B380}" srcOrd="0" destOrd="0" presId="urn:microsoft.com/office/officeart/2005/8/layout/hList9"/>
    <dgm:cxn modelId="{BAEB03A8-C4F8-4D14-9F3D-C9E4FA395F27}" type="presParOf" srcId="{EE81720F-37FC-49E8-8C73-2B6432E6C948}" destId="{B83B64D0-A14A-4E20-91BE-2E1F42F0CB84}" srcOrd="1" destOrd="0" presId="urn:microsoft.com/office/officeart/2005/8/layout/hList9"/>
    <dgm:cxn modelId="{0D4EC294-B6AA-4A97-9E5C-F99DB8595003}" type="presParOf" srcId="{B83B64D0-A14A-4E20-91BE-2E1F42F0CB84}" destId="{AADA7836-F9B1-41D3-A9BB-EE04E9B44827}" srcOrd="0" destOrd="0" presId="urn:microsoft.com/office/officeart/2005/8/layout/hList9"/>
    <dgm:cxn modelId="{23A2E84D-4291-4EF2-820C-2DC891236FE9}" type="presParOf" srcId="{B83B64D0-A14A-4E20-91BE-2E1F42F0CB84}" destId="{7148D77B-7D79-444D-87BF-E5253A64AAEE}" srcOrd="1" destOrd="0" presId="urn:microsoft.com/office/officeart/2005/8/layout/hList9"/>
    <dgm:cxn modelId="{9C05EF27-E1DD-4BD7-A86C-8425C1A196DC}" type="presParOf" srcId="{1E27EE33-A6A2-4507-9E0C-819CF2B27D51}" destId="{6234AF6F-3564-4DE5-B571-856A909869F2}" srcOrd="7" destOrd="0" presId="urn:microsoft.com/office/officeart/2005/8/layout/hList9"/>
    <dgm:cxn modelId="{BECCC005-1353-426A-AFD8-EFB3740C6DED}" type="presParOf" srcId="{1E27EE33-A6A2-4507-9E0C-819CF2B27D51}" destId="{76D1D876-8DC6-43F3-A533-B12209884FD2}" srcOrd="8" destOrd="0" presId="urn:microsoft.com/office/officeart/2005/8/layout/hList9"/>
    <dgm:cxn modelId="{03070C77-DF1B-48B9-8635-BCC6F38D788E}" type="presParOf" srcId="{1E27EE33-A6A2-4507-9E0C-819CF2B27D51}" destId="{ED570FF2-3A09-4889-AF95-9E673BC75BFD}" srcOrd="9" destOrd="0" presId="urn:microsoft.com/office/officeart/2005/8/layout/hList9"/>
    <dgm:cxn modelId="{5D5F9494-5453-4D10-8CFF-A00DA270C5F4}" type="presParOf" srcId="{1E27EE33-A6A2-4507-9E0C-819CF2B27D51}" destId="{ED1C82F4-114A-4E8A-AEFB-49B640F66D0D}" srcOrd="10" destOrd="0" presId="urn:microsoft.com/office/officeart/2005/8/layout/hList9"/>
    <dgm:cxn modelId="{1665FAC1-D2C6-43E5-BE8A-EC3DC8DB2710}" type="presParOf" srcId="{1E27EE33-A6A2-4507-9E0C-819CF2B27D51}" destId="{39E53ABB-116F-4CBD-B669-BF7E13E51B7E}" srcOrd="11" destOrd="0" presId="urn:microsoft.com/office/officeart/2005/8/layout/hList9"/>
    <dgm:cxn modelId="{480BA65C-D4FC-42A1-A2C7-2B918473BE9E}" type="presParOf" srcId="{39E53ABB-116F-4CBD-B669-BF7E13E51B7E}" destId="{349E3DE3-BEEF-4C31-8630-4169CA74B7E0}" srcOrd="0" destOrd="0" presId="urn:microsoft.com/office/officeart/2005/8/layout/hList9"/>
    <dgm:cxn modelId="{E3FD9308-6B38-456F-B922-E76FCC7F08AA}" type="presParOf" srcId="{39E53ABB-116F-4CBD-B669-BF7E13E51B7E}" destId="{EA4F6060-A9A6-4E6F-A829-1F946A33C7FB}" srcOrd="1" destOrd="0" presId="urn:microsoft.com/office/officeart/2005/8/layout/hList9"/>
    <dgm:cxn modelId="{41049D81-05D7-4BFF-8AD8-20063755A599}" type="presParOf" srcId="{EA4F6060-A9A6-4E6F-A829-1F946A33C7FB}" destId="{1111DA26-B96A-4F60-B706-FED6A0B1C0B5}" srcOrd="0" destOrd="0" presId="urn:microsoft.com/office/officeart/2005/8/layout/hList9"/>
    <dgm:cxn modelId="{CC5A00F0-EEE3-4FC3-B615-74383668AE89}" type="presParOf" srcId="{EA4F6060-A9A6-4E6F-A829-1F946A33C7FB}" destId="{323246BC-3C9F-4503-B5F6-02780F124C0C}" srcOrd="1" destOrd="0" presId="urn:microsoft.com/office/officeart/2005/8/layout/hList9"/>
    <dgm:cxn modelId="{1B42903E-3782-4886-A775-697D86F95F37}" type="presParOf" srcId="{1E27EE33-A6A2-4507-9E0C-819CF2B27D51}" destId="{5CEFA64A-91A7-4FDA-B46A-F4CAB57E3D59}" srcOrd="12" destOrd="0" presId="urn:microsoft.com/office/officeart/2005/8/layout/hList9"/>
    <dgm:cxn modelId="{4AEE29EA-AC2A-4F5C-AF8B-942E038034D1}" type="presParOf" srcId="{1E27EE33-A6A2-4507-9E0C-819CF2B27D51}" destId="{63143B4E-C345-4937-BEA0-C7042983C303}"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25687E-CDB4-4550-8EE4-D687C786CF56}"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en-CA"/>
        </a:p>
      </dgm:t>
    </dgm:pt>
    <dgm:pt modelId="{91430A84-C05D-4811-8D09-516A2B86DAA9}">
      <dgm:prSet phldrT="[Text]"/>
      <dgm:spPr/>
      <dgm:t>
        <a:bodyPr/>
        <a:lstStyle/>
        <a:p>
          <a:r>
            <a:rPr lang="en-US" dirty="0" smtClean="0"/>
            <a:t>90</a:t>
          </a:r>
          <a:endParaRPr lang="en-CA" dirty="0"/>
        </a:p>
      </dgm:t>
    </dgm:pt>
    <dgm:pt modelId="{A6558EA3-9C08-4DF7-938A-9E39D4CC53D1}" type="parTrans" cxnId="{B94FD4D7-8ECF-4639-9E8A-B1B56F78DA5B}">
      <dgm:prSet/>
      <dgm:spPr/>
      <dgm:t>
        <a:bodyPr/>
        <a:lstStyle/>
        <a:p>
          <a:endParaRPr lang="en-CA"/>
        </a:p>
      </dgm:t>
    </dgm:pt>
    <dgm:pt modelId="{607F20C0-1DF4-456A-8CC7-263D5B63A53E}" type="sibTrans" cxnId="{B94FD4D7-8ECF-4639-9E8A-B1B56F78DA5B}">
      <dgm:prSet/>
      <dgm:spPr/>
      <dgm:t>
        <a:bodyPr/>
        <a:lstStyle/>
        <a:p>
          <a:endParaRPr lang="en-CA"/>
        </a:p>
      </dgm:t>
    </dgm:pt>
    <dgm:pt modelId="{E1017A46-A9FA-4234-B541-8DB473A7FC77}">
      <dgm:prSet phldrT="[Text]"/>
      <dgm:spPr/>
      <dgm:t>
        <a:bodyPr/>
        <a:lstStyle/>
        <a:p>
          <a:r>
            <a:rPr lang="en-US" dirty="0" smtClean="0"/>
            <a:t>Mean Number of Faculty Physicians at Major Teaching Hospitals</a:t>
          </a:r>
          <a:endParaRPr lang="en-CA" dirty="0"/>
        </a:p>
      </dgm:t>
    </dgm:pt>
    <dgm:pt modelId="{0CCCBA9F-E988-48AE-ABD2-833AE68EB465}" type="parTrans" cxnId="{F4624B53-97D4-45AE-B7A5-6092EEC05BA3}">
      <dgm:prSet/>
      <dgm:spPr/>
      <dgm:t>
        <a:bodyPr/>
        <a:lstStyle/>
        <a:p>
          <a:endParaRPr lang="en-CA"/>
        </a:p>
      </dgm:t>
    </dgm:pt>
    <dgm:pt modelId="{451F8BE3-BB02-449D-9ED7-8723AC4F00D4}" type="sibTrans" cxnId="{F4624B53-97D4-45AE-B7A5-6092EEC05BA3}">
      <dgm:prSet/>
      <dgm:spPr/>
      <dgm:t>
        <a:bodyPr/>
        <a:lstStyle/>
        <a:p>
          <a:endParaRPr lang="en-CA"/>
        </a:p>
      </dgm:t>
    </dgm:pt>
    <dgm:pt modelId="{0E46E592-343F-4E0D-BD73-551B56A65D2C}">
      <dgm:prSet phldrT="[Text]"/>
      <dgm:spPr/>
      <dgm:t>
        <a:bodyPr/>
        <a:lstStyle/>
        <a:p>
          <a:r>
            <a:rPr lang="en-US" dirty="0" smtClean="0"/>
            <a:t>Mean Number of Full Professors</a:t>
          </a:r>
          <a:endParaRPr lang="en-CA" dirty="0"/>
        </a:p>
      </dgm:t>
    </dgm:pt>
    <dgm:pt modelId="{C8E23964-0A89-459D-A3BA-555E6439058B}" type="parTrans" cxnId="{3C23F62B-663B-40BB-BF8E-90F6898D679C}">
      <dgm:prSet/>
      <dgm:spPr/>
      <dgm:t>
        <a:bodyPr/>
        <a:lstStyle/>
        <a:p>
          <a:endParaRPr lang="en-CA"/>
        </a:p>
      </dgm:t>
    </dgm:pt>
    <dgm:pt modelId="{41430AED-D53B-462B-AA79-7FDDE36D65AD}" type="sibTrans" cxnId="{3C23F62B-663B-40BB-BF8E-90F6898D679C}">
      <dgm:prSet/>
      <dgm:spPr/>
      <dgm:t>
        <a:bodyPr/>
        <a:lstStyle/>
        <a:p>
          <a:endParaRPr lang="en-CA"/>
        </a:p>
      </dgm:t>
    </dgm:pt>
    <dgm:pt modelId="{26EF73DA-8050-4E94-A32B-1920293AD145}">
      <dgm:prSet phldrT="[Text]"/>
      <dgm:spPr/>
      <dgm:t>
        <a:bodyPr/>
        <a:lstStyle/>
        <a:p>
          <a:r>
            <a:rPr lang="en-US" dirty="0" smtClean="0"/>
            <a:t>2.4</a:t>
          </a:r>
          <a:endParaRPr lang="en-CA" dirty="0"/>
        </a:p>
      </dgm:t>
    </dgm:pt>
    <dgm:pt modelId="{A8C31864-CA62-4A10-8539-7B8F74A8AA37}" type="parTrans" cxnId="{5441AD66-B35A-4CFD-9462-46E9924C5986}">
      <dgm:prSet/>
      <dgm:spPr/>
      <dgm:t>
        <a:bodyPr/>
        <a:lstStyle/>
        <a:p>
          <a:endParaRPr lang="en-CA"/>
        </a:p>
      </dgm:t>
    </dgm:pt>
    <dgm:pt modelId="{FE0F9144-C187-49E7-A6B2-6955FE2C8869}" type="sibTrans" cxnId="{5441AD66-B35A-4CFD-9462-46E9924C5986}">
      <dgm:prSet/>
      <dgm:spPr/>
      <dgm:t>
        <a:bodyPr/>
        <a:lstStyle/>
        <a:p>
          <a:endParaRPr lang="en-CA"/>
        </a:p>
      </dgm:t>
    </dgm:pt>
    <dgm:pt modelId="{F1888007-90A6-4251-A1D7-873C8E514388}">
      <dgm:prSet phldrT="[Text]"/>
      <dgm:spPr/>
      <dgm:t>
        <a:bodyPr/>
        <a:lstStyle/>
        <a:p>
          <a:r>
            <a:rPr lang="en-US" dirty="0" smtClean="0"/>
            <a:t>10.3</a:t>
          </a:r>
          <a:endParaRPr lang="en-CA" dirty="0"/>
        </a:p>
      </dgm:t>
    </dgm:pt>
    <dgm:pt modelId="{B5ED42D5-EB73-40B8-B9D9-0F41592F0F64}" type="parTrans" cxnId="{6801637B-E2A4-453C-BA64-81DB5718FD60}">
      <dgm:prSet/>
      <dgm:spPr/>
      <dgm:t>
        <a:bodyPr/>
        <a:lstStyle/>
        <a:p>
          <a:endParaRPr lang="en-CA"/>
        </a:p>
      </dgm:t>
    </dgm:pt>
    <dgm:pt modelId="{ED227DF1-AD8B-4E99-BDB7-761BB423538E}" type="sibTrans" cxnId="{6801637B-E2A4-453C-BA64-81DB5718FD60}">
      <dgm:prSet/>
      <dgm:spPr/>
      <dgm:t>
        <a:bodyPr/>
        <a:lstStyle/>
        <a:p>
          <a:endParaRPr lang="en-CA"/>
        </a:p>
      </dgm:t>
    </dgm:pt>
    <dgm:pt modelId="{16B135DA-01F3-49D4-8BFB-AA9748935E6A}">
      <dgm:prSet phldrT="[Text]"/>
      <dgm:spPr/>
      <dgm:t>
        <a:bodyPr/>
        <a:lstStyle/>
        <a:p>
          <a:r>
            <a:rPr lang="en-US" dirty="0" smtClean="0"/>
            <a:t>Mean Number of Associate Professors</a:t>
          </a:r>
          <a:endParaRPr lang="en-CA" dirty="0"/>
        </a:p>
      </dgm:t>
    </dgm:pt>
    <dgm:pt modelId="{9392CA5A-A2D6-4C27-8F44-7CA02AE6F4DA}" type="parTrans" cxnId="{1F7F24CC-4046-4C5C-8D2D-B5BEB86D982D}">
      <dgm:prSet/>
      <dgm:spPr/>
      <dgm:t>
        <a:bodyPr/>
        <a:lstStyle/>
        <a:p>
          <a:endParaRPr lang="en-CA"/>
        </a:p>
      </dgm:t>
    </dgm:pt>
    <dgm:pt modelId="{3AF6EEF8-6FBF-43FC-9DAE-175C6030C4EE}" type="sibTrans" cxnId="{1F7F24CC-4046-4C5C-8D2D-B5BEB86D982D}">
      <dgm:prSet/>
      <dgm:spPr/>
      <dgm:t>
        <a:bodyPr/>
        <a:lstStyle/>
        <a:p>
          <a:endParaRPr lang="en-CA"/>
        </a:p>
      </dgm:t>
    </dgm:pt>
    <dgm:pt modelId="{1E27EE33-A6A2-4507-9E0C-819CF2B27D51}" type="pres">
      <dgm:prSet presAssocID="{8925687E-CDB4-4550-8EE4-D687C786CF56}" presName="list" presStyleCnt="0">
        <dgm:presLayoutVars>
          <dgm:dir/>
          <dgm:animLvl val="lvl"/>
        </dgm:presLayoutVars>
      </dgm:prSet>
      <dgm:spPr/>
      <dgm:t>
        <a:bodyPr/>
        <a:lstStyle/>
        <a:p>
          <a:endParaRPr lang="en-CA"/>
        </a:p>
      </dgm:t>
    </dgm:pt>
    <dgm:pt modelId="{11DC63B7-FFF1-485A-9440-8132FE5496B2}" type="pres">
      <dgm:prSet presAssocID="{91430A84-C05D-4811-8D09-516A2B86DAA9}" presName="posSpace" presStyleCnt="0"/>
      <dgm:spPr/>
    </dgm:pt>
    <dgm:pt modelId="{92147B61-D596-4D55-83B7-259736439651}" type="pres">
      <dgm:prSet presAssocID="{91430A84-C05D-4811-8D09-516A2B86DAA9}" presName="vertFlow" presStyleCnt="0"/>
      <dgm:spPr/>
    </dgm:pt>
    <dgm:pt modelId="{90420978-1010-473D-8A00-A3A0BA28117B}" type="pres">
      <dgm:prSet presAssocID="{91430A84-C05D-4811-8D09-516A2B86DAA9}" presName="topSpace" presStyleCnt="0"/>
      <dgm:spPr/>
    </dgm:pt>
    <dgm:pt modelId="{632B9468-F0F7-4BA3-AC4B-D0D3CFC2D8BA}" type="pres">
      <dgm:prSet presAssocID="{91430A84-C05D-4811-8D09-516A2B86DAA9}" presName="firstComp" presStyleCnt="0"/>
      <dgm:spPr/>
    </dgm:pt>
    <dgm:pt modelId="{55120F43-EFAC-4825-B156-B2C2BE3F2488}" type="pres">
      <dgm:prSet presAssocID="{91430A84-C05D-4811-8D09-516A2B86DAA9}" presName="firstChild" presStyleLbl="bgAccFollowNode1" presStyleIdx="0" presStyleCnt="3"/>
      <dgm:spPr/>
      <dgm:t>
        <a:bodyPr/>
        <a:lstStyle/>
        <a:p>
          <a:endParaRPr lang="en-CA"/>
        </a:p>
      </dgm:t>
    </dgm:pt>
    <dgm:pt modelId="{765582FF-878A-476C-8F1D-59A3A6CD25F4}" type="pres">
      <dgm:prSet presAssocID="{91430A84-C05D-4811-8D09-516A2B86DAA9}" presName="firstChildTx" presStyleLbl="bgAccFollowNode1" presStyleIdx="0" presStyleCnt="3">
        <dgm:presLayoutVars>
          <dgm:bulletEnabled val="1"/>
        </dgm:presLayoutVars>
      </dgm:prSet>
      <dgm:spPr/>
      <dgm:t>
        <a:bodyPr/>
        <a:lstStyle/>
        <a:p>
          <a:endParaRPr lang="en-CA"/>
        </a:p>
      </dgm:t>
    </dgm:pt>
    <dgm:pt modelId="{80CB8CE9-10A7-4BED-AE3F-151BA80C5EE2}" type="pres">
      <dgm:prSet presAssocID="{91430A84-C05D-4811-8D09-516A2B86DAA9}" presName="negSpace" presStyleCnt="0"/>
      <dgm:spPr/>
    </dgm:pt>
    <dgm:pt modelId="{F98B36BC-E113-404F-AC29-D4AC50290FEF}" type="pres">
      <dgm:prSet presAssocID="{91430A84-C05D-4811-8D09-516A2B86DAA9}" presName="circle" presStyleLbl="node1" presStyleIdx="0" presStyleCnt="3"/>
      <dgm:spPr/>
      <dgm:t>
        <a:bodyPr/>
        <a:lstStyle/>
        <a:p>
          <a:endParaRPr lang="en-CA"/>
        </a:p>
      </dgm:t>
    </dgm:pt>
    <dgm:pt modelId="{09BAE906-84FD-4EC1-AC56-9A6E8E8B3561}" type="pres">
      <dgm:prSet presAssocID="{607F20C0-1DF4-456A-8CC7-263D5B63A53E}" presName="transSpace" presStyleCnt="0"/>
      <dgm:spPr/>
    </dgm:pt>
    <dgm:pt modelId="{25EAC999-6A24-4BD0-A0C6-BD482CB94D1C}" type="pres">
      <dgm:prSet presAssocID="{26EF73DA-8050-4E94-A32B-1920293AD145}" presName="posSpace" presStyleCnt="0"/>
      <dgm:spPr/>
    </dgm:pt>
    <dgm:pt modelId="{B4F3A111-219A-432A-AB98-DB798B41BA97}" type="pres">
      <dgm:prSet presAssocID="{26EF73DA-8050-4E94-A32B-1920293AD145}" presName="vertFlow" presStyleCnt="0"/>
      <dgm:spPr/>
    </dgm:pt>
    <dgm:pt modelId="{9E1EF4F4-B36C-4795-B50D-FA091E2693AC}" type="pres">
      <dgm:prSet presAssocID="{26EF73DA-8050-4E94-A32B-1920293AD145}" presName="topSpace" presStyleCnt="0"/>
      <dgm:spPr/>
    </dgm:pt>
    <dgm:pt modelId="{B8C00715-DCF7-49A4-8073-B5256BA24CF7}" type="pres">
      <dgm:prSet presAssocID="{26EF73DA-8050-4E94-A32B-1920293AD145}" presName="firstComp" presStyleCnt="0"/>
      <dgm:spPr/>
    </dgm:pt>
    <dgm:pt modelId="{CBC2B2DF-4378-4558-AC56-4009B0C67C5A}" type="pres">
      <dgm:prSet presAssocID="{26EF73DA-8050-4E94-A32B-1920293AD145}" presName="firstChild" presStyleLbl="bgAccFollowNode1" presStyleIdx="1" presStyleCnt="3"/>
      <dgm:spPr/>
      <dgm:t>
        <a:bodyPr/>
        <a:lstStyle/>
        <a:p>
          <a:endParaRPr lang="en-CA"/>
        </a:p>
      </dgm:t>
    </dgm:pt>
    <dgm:pt modelId="{76CCFC75-9C3E-4C76-9ABE-A1777D55E1F1}" type="pres">
      <dgm:prSet presAssocID="{26EF73DA-8050-4E94-A32B-1920293AD145}" presName="firstChildTx" presStyleLbl="bgAccFollowNode1" presStyleIdx="1" presStyleCnt="3">
        <dgm:presLayoutVars>
          <dgm:bulletEnabled val="1"/>
        </dgm:presLayoutVars>
      </dgm:prSet>
      <dgm:spPr/>
      <dgm:t>
        <a:bodyPr/>
        <a:lstStyle/>
        <a:p>
          <a:endParaRPr lang="en-CA"/>
        </a:p>
      </dgm:t>
    </dgm:pt>
    <dgm:pt modelId="{E0D3D841-F597-45FF-B779-BDD4262F673E}" type="pres">
      <dgm:prSet presAssocID="{26EF73DA-8050-4E94-A32B-1920293AD145}" presName="negSpace" presStyleCnt="0"/>
      <dgm:spPr/>
    </dgm:pt>
    <dgm:pt modelId="{2D4B36C5-B636-4A72-AEF7-0D3467F91007}" type="pres">
      <dgm:prSet presAssocID="{26EF73DA-8050-4E94-A32B-1920293AD145}" presName="circle" presStyleLbl="node1" presStyleIdx="1" presStyleCnt="3"/>
      <dgm:spPr/>
      <dgm:t>
        <a:bodyPr/>
        <a:lstStyle/>
        <a:p>
          <a:endParaRPr lang="en-CA"/>
        </a:p>
      </dgm:t>
    </dgm:pt>
    <dgm:pt modelId="{ABDF2E90-9D3A-4331-B9CD-BB5B50F14A2A}" type="pres">
      <dgm:prSet presAssocID="{FE0F9144-C187-49E7-A6B2-6955FE2C8869}" presName="transSpace" presStyleCnt="0"/>
      <dgm:spPr/>
    </dgm:pt>
    <dgm:pt modelId="{847DDE94-A6C9-49EC-ABA8-61981452E6A2}" type="pres">
      <dgm:prSet presAssocID="{F1888007-90A6-4251-A1D7-873C8E514388}" presName="posSpace" presStyleCnt="0"/>
      <dgm:spPr/>
    </dgm:pt>
    <dgm:pt modelId="{D03A5AE0-4F34-4CCF-A4E8-CACB1819F136}" type="pres">
      <dgm:prSet presAssocID="{F1888007-90A6-4251-A1D7-873C8E514388}" presName="vertFlow" presStyleCnt="0"/>
      <dgm:spPr/>
    </dgm:pt>
    <dgm:pt modelId="{CC76A888-083A-42D4-A20D-DDA6B1AACE6B}" type="pres">
      <dgm:prSet presAssocID="{F1888007-90A6-4251-A1D7-873C8E514388}" presName="topSpace" presStyleCnt="0"/>
      <dgm:spPr/>
    </dgm:pt>
    <dgm:pt modelId="{C0CFAEC6-D1A2-48B1-B319-B75648807074}" type="pres">
      <dgm:prSet presAssocID="{F1888007-90A6-4251-A1D7-873C8E514388}" presName="firstComp" presStyleCnt="0"/>
      <dgm:spPr/>
    </dgm:pt>
    <dgm:pt modelId="{1A69BE75-A057-40E7-8BC9-FECC58726F50}" type="pres">
      <dgm:prSet presAssocID="{F1888007-90A6-4251-A1D7-873C8E514388}" presName="firstChild" presStyleLbl="bgAccFollowNode1" presStyleIdx="2" presStyleCnt="3"/>
      <dgm:spPr/>
      <dgm:t>
        <a:bodyPr/>
        <a:lstStyle/>
        <a:p>
          <a:endParaRPr lang="en-CA"/>
        </a:p>
      </dgm:t>
    </dgm:pt>
    <dgm:pt modelId="{61259BF0-27FF-4223-A174-C869B6CB9D35}" type="pres">
      <dgm:prSet presAssocID="{F1888007-90A6-4251-A1D7-873C8E514388}" presName="firstChildTx" presStyleLbl="bgAccFollowNode1" presStyleIdx="2" presStyleCnt="3">
        <dgm:presLayoutVars>
          <dgm:bulletEnabled val="1"/>
        </dgm:presLayoutVars>
      </dgm:prSet>
      <dgm:spPr/>
      <dgm:t>
        <a:bodyPr/>
        <a:lstStyle/>
        <a:p>
          <a:endParaRPr lang="en-CA"/>
        </a:p>
      </dgm:t>
    </dgm:pt>
    <dgm:pt modelId="{282F7A52-6C93-4CF0-A517-A26C53656C72}" type="pres">
      <dgm:prSet presAssocID="{F1888007-90A6-4251-A1D7-873C8E514388}" presName="negSpace" presStyleCnt="0"/>
      <dgm:spPr/>
    </dgm:pt>
    <dgm:pt modelId="{0110AD85-9E4D-495E-BE94-A665CA55D6B5}" type="pres">
      <dgm:prSet presAssocID="{F1888007-90A6-4251-A1D7-873C8E514388}" presName="circle" presStyleLbl="node1" presStyleIdx="2" presStyleCnt="3"/>
      <dgm:spPr/>
      <dgm:t>
        <a:bodyPr/>
        <a:lstStyle/>
        <a:p>
          <a:endParaRPr lang="en-CA"/>
        </a:p>
      </dgm:t>
    </dgm:pt>
  </dgm:ptLst>
  <dgm:cxnLst>
    <dgm:cxn modelId="{6801637B-E2A4-453C-BA64-81DB5718FD60}" srcId="{8925687E-CDB4-4550-8EE4-D687C786CF56}" destId="{F1888007-90A6-4251-A1D7-873C8E514388}" srcOrd="2" destOrd="0" parTransId="{B5ED42D5-EB73-40B8-B9D9-0F41592F0F64}" sibTransId="{ED227DF1-AD8B-4E99-BDB7-761BB423538E}"/>
    <dgm:cxn modelId="{B94FD4D7-8ECF-4639-9E8A-B1B56F78DA5B}" srcId="{8925687E-CDB4-4550-8EE4-D687C786CF56}" destId="{91430A84-C05D-4811-8D09-516A2B86DAA9}" srcOrd="0" destOrd="0" parTransId="{A6558EA3-9C08-4DF7-938A-9E39D4CC53D1}" sibTransId="{607F20C0-1DF4-456A-8CC7-263D5B63A53E}"/>
    <dgm:cxn modelId="{1CE3E01B-D02D-404D-82E6-CFC9E789F0D8}" type="presOf" srcId="{0E46E592-343F-4E0D-BD73-551B56A65D2C}" destId="{76CCFC75-9C3E-4C76-9ABE-A1777D55E1F1}" srcOrd="1" destOrd="0" presId="urn:microsoft.com/office/officeart/2005/8/layout/hList9"/>
    <dgm:cxn modelId="{1F7F24CC-4046-4C5C-8D2D-B5BEB86D982D}" srcId="{F1888007-90A6-4251-A1D7-873C8E514388}" destId="{16B135DA-01F3-49D4-8BFB-AA9748935E6A}" srcOrd="0" destOrd="0" parTransId="{9392CA5A-A2D6-4C27-8F44-7CA02AE6F4DA}" sibTransId="{3AF6EEF8-6FBF-43FC-9DAE-175C6030C4EE}"/>
    <dgm:cxn modelId="{F4624B53-97D4-45AE-B7A5-6092EEC05BA3}" srcId="{91430A84-C05D-4811-8D09-516A2B86DAA9}" destId="{E1017A46-A9FA-4234-B541-8DB473A7FC77}" srcOrd="0" destOrd="0" parTransId="{0CCCBA9F-E988-48AE-ABD2-833AE68EB465}" sibTransId="{451F8BE3-BB02-449D-9ED7-8723AC4F00D4}"/>
    <dgm:cxn modelId="{C6B41082-D76F-424A-81F7-5EE02C2C5D6A}" type="presOf" srcId="{E1017A46-A9FA-4234-B541-8DB473A7FC77}" destId="{765582FF-878A-476C-8F1D-59A3A6CD25F4}" srcOrd="1" destOrd="0" presId="urn:microsoft.com/office/officeart/2005/8/layout/hList9"/>
    <dgm:cxn modelId="{6159CEC3-A759-46E7-8B28-3D8F86A04F00}" type="presOf" srcId="{0E46E592-343F-4E0D-BD73-551B56A65D2C}" destId="{CBC2B2DF-4378-4558-AC56-4009B0C67C5A}" srcOrd="0" destOrd="0" presId="urn:microsoft.com/office/officeart/2005/8/layout/hList9"/>
    <dgm:cxn modelId="{1C232934-D73D-4C06-AC01-2325726A09E8}" type="presOf" srcId="{F1888007-90A6-4251-A1D7-873C8E514388}" destId="{0110AD85-9E4D-495E-BE94-A665CA55D6B5}" srcOrd="0" destOrd="0" presId="urn:microsoft.com/office/officeart/2005/8/layout/hList9"/>
    <dgm:cxn modelId="{77D00A48-CC90-4543-BCF3-614418DAAEE9}" type="presOf" srcId="{16B135DA-01F3-49D4-8BFB-AA9748935E6A}" destId="{1A69BE75-A057-40E7-8BC9-FECC58726F50}" srcOrd="0" destOrd="0" presId="urn:microsoft.com/office/officeart/2005/8/layout/hList9"/>
    <dgm:cxn modelId="{3C23F62B-663B-40BB-BF8E-90F6898D679C}" srcId="{26EF73DA-8050-4E94-A32B-1920293AD145}" destId="{0E46E592-343F-4E0D-BD73-551B56A65D2C}" srcOrd="0" destOrd="0" parTransId="{C8E23964-0A89-459D-A3BA-555E6439058B}" sibTransId="{41430AED-D53B-462B-AA79-7FDDE36D65AD}"/>
    <dgm:cxn modelId="{5441AD66-B35A-4CFD-9462-46E9924C5986}" srcId="{8925687E-CDB4-4550-8EE4-D687C786CF56}" destId="{26EF73DA-8050-4E94-A32B-1920293AD145}" srcOrd="1" destOrd="0" parTransId="{A8C31864-CA62-4A10-8539-7B8F74A8AA37}" sibTransId="{FE0F9144-C187-49E7-A6B2-6955FE2C8869}"/>
    <dgm:cxn modelId="{465514A4-AB2B-4EEC-9AA8-2C38DDE5E53D}" type="presOf" srcId="{16B135DA-01F3-49D4-8BFB-AA9748935E6A}" destId="{61259BF0-27FF-4223-A174-C869B6CB9D35}" srcOrd="1" destOrd="0" presId="urn:microsoft.com/office/officeart/2005/8/layout/hList9"/>
    <dgm:cxn modelId="{C3E82489-0528-4AF9-AF7D-5BFDF339049F}" type="presOf" srcId="{E1017A46-A9FA-4234-B541-8DB473A7FC77}" destId="{55120F43-EFAC-4825-B156-B2C2BE3F2488}" srcOrd="0" destOrd="0" presId="urn:microsoft.com/office/officeart/2005/8/layout/hList9"/>
    <dgm:cxn modelId="{52356A59-4371-44CD-ABB8-A42BB054FD20}" type="presOf" srcId="{26EF73DA-8050-4E94-A32B-1920293AD145}" destId="{2D4B36C5-B636-4A72-AEF7-0D3467F91007}" srcOrd="0" destOrd="0" presId="urn:microsoft.com/office/officeart/2005/8/layout/hList9"/>
    <dgm:cxn modelId="{B599CD25-4646-4949-82D5-AF3290977BDA}" type="presOf" srcId="{91430A84-C05D-4811-8D09-516A2B86DAA9}" destId="{F98B36BC-E113-404F-AC29-D4AC50290FEF}" srcOrd="0" destOrd="0" presId="urn:microsoft.com/office/officeart/2005/8/layout/hList9"/>
    <dgm:cxn modelId="{2CB2EF46-296A-473A-955F-1C62B7D4064F}" type="presOf" srcId="{8925687E-CDB4-4550-8EE4-D687C786CF56}" destId="{1E27EE33-A6A2-4507-9E0C-819CF2B27D51}" srcOrd="0" destOrd="0" presId="urn:microsoft.com/office/officeart/2005/8/layout/hList9"/>
    <dgm:cxn modelId="{3E43AEA8-A5D9-4076-BFEF-AA19E2E512DD}" type="presParOf" srcId="{1E27EE33-A6A2-4507-9E0C-819CF2B27D51}" destId="{11DC63B7-FFF1-485A-9440-8132FE5496B2}" srcOrd="0" destOrd="0" presId="urn:microsoft.com/office/officeart/2005/8/layout/hList9"/>
    <dgm:cxn modelId="{5CA12DB2-BC3D-48D0-BFFF-B71EF1BFF435}" type="presParOf" srcId="{1E27EE33-A6A2-4507-9E0C-819CF2B27D51}" destId="{92147B61-D596-4D55-83B7-259736439651}" srcOrd="1" destOrd="0" presId="urn:microsoft.com/office/officeart/2005/8/layout/hList9"/>
    <dgm:cxn modelId="{E6AFE84B-73E9-4918-98DA-EEFB8A02D42F}" type="presParOf" srcId="{92147B61-D596-4D55-83B7-259736439651}" destId="{90420978-1010-473D-8A00-A3A0BA28117B}" srcOrd="0" destOrd="0" presId="urn:microsoft.com/office/officeart/2005/8/layout/hList9"/>
    <dgm:cxn modelId="{6FF46C4D-692E-45C7-9234-CF03FA69B5FB}" type="presParOf" srcId="{92147B61-D596-4D55-83B7-259736439651}" destId="{632B9468-F0F7-4BA3-AC4B-D0D3CFC2D8BA}" srcOrd="1" destOrd="0" presId="urn:microsoft.com/office/officeart/2005/8/layout/hList9"/>
    <dgm:cxn modelId="{A761A0EF-D4B9-4F23-9A2B-50AC39AE6FFE}" type="presParOf" srcId="{632B9468-F0F7-4BA3-AC4B-D0D3CFC2D8BA}" destId="{55120F43-EFAC-4825-B156-B2C2BE3F2488}" srcOrd="0" destOrd="0" presId="urn:microsoft.com/office/officeart/2005/8/layout/hList9"/>
    <dgm:cxn modelId="{3769ED5F-86FC-4722-8390-1D26CCD03A9D}" type="presParOf" srcId="{632B9468-F0F7-4BA3-AC4B-D0D3CFC2D8BA}" destId="{765582FF-878A-476C-8F1D-59A3A6CD25F4}" srcOrd="1" destOrd="0" presId="urn:microsoft.com/office/officeart/2005/8/layout/hList9"/>
    <dgm:cxn modelId="{B91AA579-EC24-4E3D-AB2D-8E0670008B16}" type="presParOf" srcId="{1E27EE33-A6A2-4507-9E0C-819CF2B27D51}" destId="{80CB8CE9-10A7-4BED-AE3F-151BA80C5EE2}" srcOrd="2" destOrd="0" presId="urn:microsoft.com/office/officeart/2005/8/layout/hList9"/>
    <dgm:cxn modelId="{DD2441CB-0B3F-412A-9A26-AA8164956E73}" type="presParOf" srcId="{1E27EE33-A6A2-4507-9E0C-819CF2B27D51}" destId="{F98B36BC-E113-404F-AC29-D4AC50290FEF}" srcOrd="3" destOrd="0" presId="urn:microsoft.com/office/officeart/2005/8/layout/hList9"/>
    <dgm:cxn modelId="{ADD494A3-92FB-4571-93EF-10883945596C}" type="presParOf" srcId="{1E27EE33-A6A2-4507-9E0C-819CF2B27D51}" destId="{09BAE906-84FD-4EC1-AC56-9A6E8E8B3561}" srcOrd="4" destOrd="0" presId="urn:microsoft.com/office/officeart/2005/8/layout/hList9"/>
    <dgm:cxn modelId="{2FE02D19-C4EF-4F8F-8520-BABA42C3FC17}" type="presParOf" srcId="{1E27EE33-A6A2-4507-9E0C-819CF2B27D51}" destId="{25EAC999-6A24-4BD0-A0C6-BD482CB94D1C}" srcOrd="5" destOrd="0" presId="urn:microsoft.com/office/officeart/2005/8/layout/hList9"/>
    <dgm:cxn modelId="{ED6E8583-0E2A-4697-9475-3E68067C8C85}" type="presParOf" srcId="{1E27EE33-A6A2-4507-9E0C-819CF2B27D51}" destId="{B4F3A111-219A-432A-AB98-DB798B41BA97}" srcOrd="6" destOrd="0" presId="urn:microsoft.com/office/officeart/2005/8/layout/hList9"/>
    <dgm:cxn modelId="{6EA1312A-0116-48B3-B002-00AA2A7FAD8D}" type="presParOf" srcId="{B4F3A111-219A-432A-AB98-DB798B41BA97}" destId="{9E1EF4F4-B36C-4795-B50D-FA091E2693AC}" srcOrd="0" destOrd="0" presId="urn:microsoft.com/office/officeart/2005/8/layout/hList9"/>
    <dgm:cxn modelId="{17DEFC79-06C4-45C2-8E36-79021DB01C82}" type="presParOf" srcId="{B4F3A111-219A-432A-AB98-DB798B41BA97}" destId="{B8C00715-DCF7-49A4-8073-B5256BA24CF7}" srcOrd="1" destOrd="0" presId="urn:microsoft.com/office/officeart/2005/8/layout/hList9"/>
    <dgm:cxn modelId="{4E15CB9C-E56E-4A66-8C6A-08809D917ACE}" type="presParOf" srcId="{B8C00715-DCF7-49A4-8073-B5256BA24CF7}" destId="{CBC2B2DF-4378-4558-AC56-4009B0C67C5A}" srcOrd="0" destOrd="0" presId="urn:microsoft.com/office/officeart/2005/8/layout/hList9"/>
    <dgm:cxn modelId="{2215CCBF-E26C-4F23-A1C4-248CCA2C3D2A}" type="presParOf" srcId="{B8C00715-DCF7-49A4-8073-B5256BA24CF7}" destId="{76CCFC75-9C3E-4C76-9ABE-A1777D55E1F1}" srcOrd="1" destOrd="0" presId="urn:microsoft.com/office/officeart/2005/8/layout/hList9"/>
    <dgm:cxn modelId="{E2443782-A2DB-402C-B94A-9BEC69E32211}" type="presParOf" srcId="{1E27EE33-A6A2-4507-9E0C-819CF2B27D51}" destId="{E0D3D841-F597-45FF-B779-BDD4262F673E}" srcOrd="7" destOrd="0" presId="urn:microsoft.com/office/officeart/2005/8/layout/hList9"/>
    <dgm:cxn modelId="{39B33576-DD82-438F-8025-B3CAB0CA490E}" type="presParOf" srcId="{1E27EE33-A6A2-4507-9E0C-819CF2B27D51}" destId="{2D4B36C5-B636-4A72-AEF7-0D3467F91007}" srcOrd="8" destOrd="0" presId="urn:microsoft.com/office/officeart/2005/8/layout/hList9"/>
    <dgm:cxn modelId="{601014E1-A8A2-4E10-B516-B04A110D71B6}" type="presParOf" srcId="{1E27EE33-A6A2-4507-9E0C-819CF2B27D51}" destId="{ABDF2E90-9D3A-4331-B9CD-BB5B50F14A2A}" srcOrd="9" destOrd="0" presId="urn:microsoft.com/office/officeart/2005/8/layout/hList9"/>
    <dgm:cxn modelId="{B1BA943F-4F8B-4360-8CE2-8D35F55100B1}" type="presParOf" srcId="{1E27EE33-A6A2-4507-9E0C-819CF2B27D51}" destId="{847DDE94-A6C9-49EC-ABA8-61981452E6A2}" srcOrd="10" destOrd="0" presId="urn:microsoft.com/office/officeart/2005/8/layout/hList9"/>
    <dgm:cxn modelId="{7DB25D9B-04AF-4961-9309-7505B7B1EC48}" type="presParOf" srcId="{1E27EE33-A6A2-4507-9E0C-819CF2B27D51}" destId="{D03A5AE0-4F34-4CCF-A4E8-CACB1819F136}" srcOrd="11" destOrd="0" presId="urn:microsoft.com/office/officeart/2005/8/layout/hList9"/>
    <dgm:cxn modelId="{46455519-64FA-4136-BBA2-0FCEF396A885}" type="presParOf" srcId="{D03A5AE0-4F34-4CCF-A4E8-CACB1819F136}" destId="{CC76A888-083A-42D4-A20D-DDA6B1AACE6B}" srcOrd="0" destOrd="0" presId="urn:microsoft.com/office/officeart/2005/8/layout/hList9"/>
    <dgm:cxn modelId="{78EE9C04-C131-4160-930F-89A6FC3BF4DE}" type="presParOf" srcId="{D03A5AE0-4F34-4CCF-A4E8-CACB1819F136}" destId="{C0CFAEC6-D1A2-48B1-B319-B75648807074}" srcOrd="1" destOrd="0" presId="urn:microsoft.com/office/officeart/2005/8/layout/hList9"/>
    <dgm:cxn modelId="{1F481542-CDF7-4CBE-8F80-AF438FA92295}" type="presParOf" srcId="{C0CFAEC6-D1A2-48B1-B319-B75648807074}" destId="{1A69BE75-A057-40E7-8BC9-FECC58726F50}" srcOrd="0" destOrd="0" presId="urn:microsoft.com/office/officeart/2005/8/layout/hList9"/>
    <dgm:cxn modelId="{2D96BC68-1D5D-4D12-9C28-2C57D54E0FCB}" type="presParOf" srcId="{C0CFAEC6-D1A2-48B1-B319-B75648807074}" destId="{61259BF0-27FF-4223-A174-C869B6CB9D35}" srcOrd="1" destOrd="0" presId="urn:microsoft.com/office/officeart/2005/8/layout/hList9"/>
    <dgm:cxn modelId="{2CAB2B7C-0AE1-45E1-A2DC-32825F1D0CCA}" type="presParOf" srcId="{1E27EE33-A6A2-4507-9E0C-819CF2B27D51}" destId="{282F7A52-6C93-4CF0-A517-A26C53656C72}" srcOrd="12" destOrd="0" presId="urn:microsoft.com/office/officeart/2005/8/layout/hList9"/>
    <dgm:cxn modelId="{D3593BCD-CDF4-4CE8-9F0F-1EA7ECBC42F0}" type="presParOf" srcId="{1E27EE33-A6A2-4507-9E0C-819CF2B27D51}" destId="{0110AD85-9E4D-495E-BE94-A665CA55D6B5}" srcOrd="13" destOrd="0" presId="urn:microsoft.com/office/officeart/2005/8/layout/hList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25687E-CDB4-4550-8EE4-D687C786CF56}" type="doc">
      <dgm:prSet loTypeId="urn:microsoft.com/office/officeart/2005/8/layout/hList9" loCatId="list" qsTypeId="urn:microsoft.com/office/officeart/2005/8/quickstyle/simple1" qsCatId="simple" csTypeId="urn:microsoft.com/office/officeart/2005/8/colors/colorful3" csCatId="colorful" phldr="1"/>
      <dgm:spPr/>
      <dgm:t>
        <a:bodyPr/>
        <a:lstStyle/>
        <a:p>
          <a:endParaRPr lang="en-CA"/>
        </a:p>
      </dgm:t>
    </dgm:pt>
    <dgm:pt modelId="{C1E052A2-210B-47DB-8D26-35A02101FF27}">
      <dgm:prSet phldrT="[Text]"/>
      <dgm:spPr/>
      <dgm:t>
        <a:bodyPr/>
        <a:lstStyle/>
        <a:p>
          <a:r>
            <a:rPr lang="en-US" dirty="0" smtClean="0"/>
            <a:t>Clerkship</a:t>
          </a:r>
          <a:endParaRPr lang="en-CA" dirty="0"/>
        </a:p>
      </dgm:t>
    </dgm:pt>
    <dgm:pt modelId="{F568CB5A-7333-4A60-9606-D2A011D125D5}" type="parTrans" cxnId="{F643EBB1-1E79-43F5-A37B-6238B82A0C3B}">
      <dgm:prSet/>
      <dgm:spPr/>
      <dgm:t>
        <a:bodyPr/>
        <a:lstStyle/>
        <a:p>
          <a:endParaRPr lang="en-CA"/>
        </a:p>
      </dgm:t>
    </dgm:pt>
    <dgm:pt modelId="{CFB90CAD-1C7B-45DE-973A-3E96A48106C9}" type="sibTrans" cxnId="{F643EBB1-1E79-43F5-A37B-6238B82A0C3B}">
      <dgm:prSet/>
      <dgm:spPr/>
      <dgm:t>
        <a:bodyPr/>
        <a:lstStyle/>
        <a:p>
          <a:endParaRPr lang="en-CA"/>
        </a:p>
      </dgm:t>
    </dgm:pt>
    <dgm:pt modelId="{2946A14D-C474-4C74-A0C4-804B4D302F3B}">
      <dgm:prSet phldrT="[Text]"/>
      <dgm:spPr/>
      <dgm:t>
        <a:bodyPr/>
        <a:lstStyle/>
        <a:p>
          <a:r>
            <a:rPr lang="en-US" i="1" dirty="0" smtClean="0"/>
            <a:t>n</a:t>
          </a:r>
          <a:r>
            <a:rPr lang="en-US" dirty="0" smtClean="0"/>
            <a:t> = 16</a:t>
          </a:r>
        </a:p>
        <a:p>
          <a:r>
            <a:rPr lang="en-US" dirty="0" smtClean="0"/>
            <a:t>7.3 Campuses</a:t>
          </a:r>
        </a:p>
        <a:p>
          <a:r>
            <a:rPr lang="en-US" dirty="0" smtClean="0"/>
            <a:t>171 Clerks</a:t>
          </a:r>
        </a:p>
        <a:p>
          <a:r>
            <a:rPr lang="en-US" dirty="0" smtClean="0"/>
            <a:t>6/16 Provide Non-clinical Teaching Shifts</a:t>
          </a:r>
        </a:p>
      </dgm:t>
    </dgm:pt>
    <dgm:pt modelId="{CD9D9A04-63B5-49C5-B1C3-2D52AC53624A}" type="parTrans" cxnId="{F35AD7F1-26A4-454E-B7B8-7993D3E9A4E0}">
      <dgm:prSet/>
      <dgm:spPr/>
      <dgm:t>
        <a:bodyPr/>
        <a:lstStyle/>
        <a:p>
          <a:endParaRPr lang="en-CA"/>
        </a:p>
      </dgm:t>
    </dgm:pt>
    <dgm:pt modelId="{DA6E847A-77A8-426F-9924-E679410BE6C0}" type="sibTrans" cxnId="{F35AD7F1-26A4-454E-B7B8-7993D3E9A4E0}">
      <dgm:prSet/>
      <dgm:spPr/>
      <dgm:t>
        <a:bodyPr/>
        <a:lstStyle/>
        <a:p>
          <a:endParaRPr lang="en-CA"/>
        </a:p>
      </dgm:t>
    </dgm:pt>
    <dgm:pt modelId="{6BFF2C51-4B26-4677-981B-4AD8D7C7C9E6}">
      <dgm:prSet phldrT="[Text]"/>
      <dgm:spPr/>
      <dgm:t>
        <a:bodyPr/>
        <a:lstStyle/>
        <a:p>
          <a:r>
            <a:rPr lang="en-US" i="1" dirty="0" smtClean="0"/>
            <a:t>n </a:t>
          </a:r>
          <a:r>
            <a:rPr lang="en-US" dirty="0" smtClean="0"/>
            <a:t>= 17</a:t>
          </a:r>
        </a:p>
        <a:p>
          <a:r>
            <a:rPr lang="en-US" dirty="0" smtClean="0"/>
            <a:t>4.8 Teaching Hospitals</a:t>
          </a:r>
        </a:p>
        <a:p>
          <a:r>
            <a:rPr lang="en-US" dirty="0" smtClean="0"/>
            <a:t>7.6 </a:t>
          </a:r>
          <a:r>
            <a:rPr lang="en-US" dirty="0" err="1" smtClean="0"/>
            <a:t>CARMS</a:t>
          </a:r>
          <a:r>
            <a:rPr lang="en-US" dirty="0" smtClean="0"/>
            <a:t> Residents</a:t>
          </a:r>
        </a:p>
      </dgm:t>
    </dgm:pt>
    <dgm:pt modelId="{4D0CB1A9-BA97-4995-A3B7-67BD81197C5D}" type="parTrans" cxnId="{5FC171EC-2AFF-4539-917F-16D3307052E6}">
      <dgm:prSet/>
      <dgm:spPr/>
      <dgm:t>
        <a:bodyPr/>
        <a:lstStyle/>
        <a:p>
          <a:endParaRPr lang="en-CA"/>
        </a:p>
      </dgm:t>
    </dgm:pt>
    <dgm:pt modelId="{E499084F-313D-4DA6-B74E-756ECA4335D8}" type="sibTrans" cxnId="{5FC171EC-2AFF-4539-917F-16D3307052E6}">
      <dgm:prSet/>
      <dgm:spPr/>
      <dgm:t>
        <a:bodyPr/>
        <a:lstStyle/>
        <a:p>
          <a:endParaRPr lang="en-CA"/>
        </a:p>
      </dgm:t>
    </dgm:pt>
    <dgm:pt modelId="{4D08F7CA-72D5-4A9A-8D6B-CA187AD2F177}">
      <dgm:prSet phldrT="[Text]"/>
      <dgm:spPr/>
      <dgm:t>
        <a:bodyPr/>
        <a:lstStyle/>
        <a:p>
          <a:r>
            <a:rPr lang="en-US" dirty="0" err="1" smtClean="0"/>
            <a:t>CCFP-EM</a:t>
          </a:r>
          <a:endParaRPr lang="en-CA" dirty="0"/>
        </a:p>
      </dgm:t>
    </dgm:pt>
    <dgm:pt modelId="{E46C78A5-EB46-4E38-A662-A02A9EFD369B}" type="parTrans" cxnId="{CCA36612-36DA-4E6A-B47D-9BA0CF2FB588}">
      <dgm:prSet/>
      <dgm:spPr/>
      <dgm:t>
        <a:bodyPr/>
        <a:lstStyle/>
        <a:p>
          <a:endParaRPr lang="en-CA"/>
        </a:p>
      </dgm:t>
    </dgm:pt>
    <dgm:pt modelId="{F5EA287B-4E8F-4938-B14F-992272687F22}" type="sibTrans" cxnId="{CCA36612-36DA-4E6A-B47D-9BA0CF2FB588}">
      <dgm:prSet/>
      <dgm:spPr/>
      <dgm:t>
        <a:bodyPr/>
        <a:lstStyle/>
        <a:p>
          <a:endParaRPr lang="en-CA"/>
        </a:p>
      </dgm:t>
    </dgm:pt>
    <dgm:pt modelId="{70FD8FC6-E4DE-4380-9FEB-34CFFE93F6EB}">
      <dgm:prSet phldrT="[Text]"/>
      <dgm:spPr/>
      <dgm:t>
        <a:bodyPr/>
        <a:lstStyle/>
        <a:p>
          <a:r>
            <a:rPr lang="en-US" dirty="0" err="1" smtClean="0"/>
            <a:t>RCPSC</a:t>
          </a:r>
          <a:endParaRPr lang="en-US" dirty="0" smtClean="0"/>
        </a:p>
      </dgm:t>
    </dgm:pt>
    <dgm:pt modelId="{E7FEA808-2581-4609-8F1C-BD60BA5A6E04}" type="parTrans" cxnId="{618430E5-FAEC-4352-9EA7-7F3AD8A31B0F}">
      <dgm:prSet/>
      <dgm:spPr/>
      <dgm:t>
        <a:bodyPr/>
        <a:lstStyle/>
        <a:p>
          <a:endParaRPr lang="en-CA"/>
        </a:p>
      </dgm:t>
    </dgm:pt>
    <dgm:pt modelId="{AC3BE801-E95A-4B24-9D04-04D1C01055F6}" type="sibTrans" cxnId="{618430E5-FAEC-4352-9EA7-7F3AD8A31B0F}">
      <dgm:prSet/>
      <dgm:spPr/>
      <dgm:t>
        <a:bodyPr/>
        <a:lstStyle/>
        <a:p>
          <a:endParaRPr lang="en-CA"/>
        </a:p>
      </dgm:t>
    </dgm:pt>
    <dgm:pt modelId="{B5CC056E-8EB7-44A9-8973-F63C7C8921CF}">
      <dgm:prSet phldrT="[Text]"/>
      <dgm:spPr/>
      <dgm:t>
        <a:bodyPr/>
        <a:lstStyle/>
        <a:p>
          <a:r>
            <a:rPr lang="en-US" i="1" dirty="0" smtClean="0"/>
            <a:t>n</a:t>
          </a:r>
          <a:r>
            <a:rPr lang="en-US" dirty="0" smtClean="0"/>
            <a:t> = 14</a:t>
          </a:r>
        </a:p>
        <a:p>
          <a:r>
            <a:rPr lang="en-US" dirty="0" smtClean="0"/>
            <a:t>4.3 Teaching Hospitals</a:t>
          </a:r>
        </a:p>
        <a:p>
          <a:r>
            <a:rPr lang="en-US" dirty="0" smtClean="0"/>
            <a:t>5.5 </a:t>
          </a:r>
          <a:r>
            <a:rPr lang="en-US" dirty="0" err="1" smtClean="0"/>
            <a:t>CARMS</a:t>
          </a:r>
          <a:r>
            <a:rPr lang="en-US" dirty="0" smtClean="0"/>
            <a:t> Residents</a:t>
          </a:r>
        </a:p>
      </dgm:t>
    </dgm:pt>
    <dgm:pt modelId="{9FDD0596-1856-459D-9A28-B137B5DA50D8}" type="parTrans" cxnId="{81F35CBB-820D-4ED3-8127-BA1262540FA4}">
      <dgm:prSet/>
      <dgm:spPr/>
      <dgm:t>
        <a:bodyPr/>
        <a:lstStyle/>
        <a:p>
          <a:endParaRPr lang="en-CA"/>
        </a:p>
      </dgm:t>
    </dgm:pt>
    <dgm:pt modelId="{3A7F3054-C247-4D4B-BE07-3AD7BC2FE9EC}" type="sibTrans" cxnId="{81F35CBB-820D-4ED3-8127-BA1262540FA4}">
      <dgm:prSet/>
      <dgm:spPr/>
      <dgm:t>
        <a:bodyPr/>
        <a:lstStyle/>
        <a:p>
          <a:endParaRPr lang="en-CA"/>
        </a:p>
      </dgm:t>
    </dgm:pt>
    <dgm:pt modelId="{1E27EE33-A6A2-4507-9E0C-819CF2B27D51}" type="pres">
      <dgm:prSet presAssocID="{8925687E-CDB4-4550-8EE4-D687C786CF56}" presName="list" presStyleCnt="0">
        <dgm:presLayoutVars>
          <dgm:dir/>
          <dgm:animLvl val="lvl"/>
        </dgm:presLayoutVars>
      </dgm:prSet>
      <dgm:spPr/>
      <dgm:t>
        <a:bodyPr/>
        <a:lstStyle/>
        <a:p>
          <a:endParaRPr lang="en-CA"/>
        </a:p>
      </dgm:t>
    </dgm:pt>
    <dgm:pt modelId="{D2F934D0-5643-4915-AC6A-8C5EAFB4A661}" type="pres">
      <dgm:prSet presAssocID="{C1E052A2-210B-47DB-8D26-35A02101FF27}" presName="posSpace" presStyleCnt="0"/>
      <dgm:spPr/>
    </dgm:pt>
    <dgm:pt modelId="{7F770726-8D06-45A0-B382-A7A29C09EBA1}" type="pres">
      <dgm:prSet presAssocID="{C1E052A2-210B-47DB-8D26-35A02101FF27}" presName="vertFlow" presStyleCnt="0"/>
      <dgm:spPr/>
    </dgm:pt>
    <dgm:pt modelId="{65B8DF72-DE00-44C7-AD86-2F0A71037CC9}" type="pres">
      <dgm:prSet presAssocID="{C1E052A2-210B-47DB-8D26-35A02101FF27}" presName="topSpace" presStyleCnt="0"/>
      <dgm:spPr/>
    </dgm:pt>
    <dgm:pt modelId="{E52AF404-DBA1-4992-A3A6-69A405AF1667}" type="pres">
      <dgm:prSet presAssocID="{C1E052A2-210B-47DB-8D26-35A02101FF27}" presName="firstComp" presStyleCnt="0"/>
      <dgm:spPr/>
    </dgm:pt>
    <dgm:pt modelId="{8C2A328B-E384-417C-B016-D36CDBC4C3BB}" type="pres">
      <dgm:prSet presAssocID="{C1E052A2-210B-47DB-8D26-35A02101FF27}" presName="firstChild" presStyleLbl="bgAccFollowNode1" presStyleIdx="0" presStyleCnt="3"/>
      <dgm:spPr/>
      <dgm:t>
        <a:bodyPr/>
        <a:lstStyle/>
        <a:p>
          <a:endParaRPr lang="en-CA"/>
        </a:p>
      </dgm:t>
    </dgm:pt>
    <dgm:pt modelId="{6CD3F351-B75E-4DD7-B935-40A979C4CC85}" type="pres">
      <dgm:prSet presAssocID="{C1E052A2-210B-47DB-8D26-35A02101FF27}" presName="firstChildTx" presStyleLbl="bgAccFollowNode1" presStyleIdx="0" presStyleCnt="3">
        <dgm:presLayoutVars>
          <dgm:bulletEnabled val="1"/>
        </dgm:presLayoutVars>
      </dgm:prSet>
      <dgm:spPr/>
      <dgm:t>
        <a:bodyPr/>
        <a:lstStyle/>
        <a:p>
          <a:endParaRPr lang="en-CA"/>
        </a:p>
      </dgm:t>
    </dgm:pt>
    <dgm:pt modelId="{7F716D13-31B6-4581-B047-635B42C55999}" type="pres">
      <dgm:prSet presAssocID="{C1E052A2-210B-47DB-8D26-35A02101FF27}" presName="negSpace" presStyleCnt="0"/>
      <dgm:spPr/>
    </dgm:pt>
    <dgm:pt modelId="{C517C6B8-2B38-41A6-9696-2965C459E789}" type="pres">
      <dgm:prSet presAssocID="{C1E052A2-210B-47DB-8D26-35A02101FF27}" presName="circle" presStyleLbl="node1" presStyleIdx="0" presStyleCnt="3"/>
      <dgm:spPr/>
      <dgm:t>
        <a:bodyPr/>
        <a:lstStyle/>
        <a:p>
          <a:endParaRPr lang="en-CA"/>
        </a:p>
      </dgm:t>
    </dgm:pt>
    <dgm:pt modelId="{C3F0A9E8-D51E-4150-BFED-93159343ACE1}" type="pres">
      <dgm:prSet presAssocID="{CFB90CAD-1C7B-45DE-973A-3E96A48106C9}" presName="transSpace" presStyleCnt="0"/>
      <dgm:spPr/>
    </dgm:pt>
    <dgm:pt modelId="{5865901B-4BEF-4E2A-848C-35101C17CBC9}" type="pres">
      <dgm:prSet presAssocID="{4D08F7CA-72D5-4A9A-8D6B-CA187AD2F177}" presName="posSpace" presStyleCnt="0"/>
      <dgm:spPr/>
    </dgm:pt>
    <dgm:pt modelId="{EE81720F-37FC-49E8-8C73-2B6432E6C948}" type="pres">
      <dgm:prSet presAssocID="{4D08F7CA-72D5-4A9A-8D6B-CA187AD2F177}" presName="vertFlow" presStyleCnt="0"/>
      <dgm:spPr/>
    </dgm:pt>
    <dgm:pt modelId="{7E492D1C-83EB-4CF6-9F95-E0E6E8A4B380}" type="pres">
      <dgm:prSet presAssocID="{4D08F7CA-72D5-4A9A-8D6B-CA187AD2F177}" presName="topSpace" presStyleCnt="0"/>
      <dgm:spPr/>
    </dgm:pt>
    <dgm:pt modelId="{B83B64D0-A14A-4E20-91BE-2E1F42F0CB84}" type="pres">
      <dgm:prSet presAssocID="{4D08F7CA-72D5-4A9A-8D6B-CA187AD2F177}" presName="firstComp" presStyleCnt="0"/>
      <dgm:spPr/>
    </dgm:pt>
    <dgm:pt modelId="{AADA7836-F9B1-41D3-A9BB-EE04E9B44827}" type="pres">
      <dgm:prSet presAssocID="{4D08F7CA-72D5-4A9A-8D6B-CA187AD2F177}" presName="firstChild" presStyleLbl="bgAccFollowNode1" presStyleIdx="1" presStyleCnt="3"/>
      <dgm:spPr/>
      <dgm:t>
        <a:bodyPr/>
        <a:lstStyle/>
        <a:p>
          <a:endParaRPr lang="en-CA"/>
        </a:p>
      </dgm:t>
    </dgm:pt>
    <dgm:pt modelId="{7148D77B-7D79-444D-87BF-E5253A64AAEE}" type="pres">
      <dgm:prSet presAssocID="{4D08F7CA-72D5-4A9A-8D6B-CA187AD2F177}" presName="firstChildTx" presStyleLbl="bgAccFollowNode1" presStyleIdx="1" presStyleCnt="3">
        <dgm:presLayoutVars>
          <dgm:bulletEnabled val="1"/>
        </dgm:presLayoutVars>
      </dgm:prSet>
      <dgm:spPr/>
      <dgm:t>
        <a:bodyPr/>
        <a:lstStyle/>
        <a:p>
          <a:endParaRPr lang="en-CA"/>
        </a:p>
      </dgm:t>
    </dgm:pt>
    <dgm:pt modelId="{6234AF6F-3564-4DE5-B571-856A909869F2}" type="pres">
      <dgm:prSet presAssocID="{4D08F7CA-72D5-4A9A-8D6B-CA187AD2F177}" presName="negSpace" presStyleCnt="0"/>
      <dgm:spPr/>
    </dgm:pt>
    <dgm:pt modelId="{76D1D876-8DC6-43F3-A533-B12209884FD2}" type="pres">
      <dgm:prSet presAssocID="{4D08F7CA-72D5-4A9A-8D6B-CA187AD2F177}" presName="circle" presStyleLbl="node1" presStyleIdx="1" presStyleCnt="3"/>
      <dgm:spPr/>
      <dgm:t>
        <a:bodyPr/>
        <a:lstStyle/>
        <a:p>
          <a:endParaRPr lang="en-CA"/>
        </a:p>
      </dgm:t>
    </dgm:pt>
    <dgm:pt modelId="{ED570FF2-3A09-4889-AF95-9E673BC75BFD}" type="pres">
      <dgm:prSet presAssocID="{F5EA287B-4E8F-4938-B14F-992272687F22}" presName="transSpace" presStyleCnt="0"/>
      <dgm:spPr/>
    </dgm:pt>
    <dgm:pt modelId="{E4B6B138-B09E-4570-8E57-4E3C1B74886F}" type="pres">
      <dgm:prSet presAssocID="{70FD8FC6-E4DE-4380-9FEB-34CFFE93F6EB}" presName="posSpace" presStyleCnt="0"/>
      <dgm:spPr/>
    </dgm:pt>
    <dgm:pt modelId="{AB6AD3A4-5D96-45A6-AD41-CDD2A9602809}" type="pres">
      <dgm:prSet presAssocID="{70FD8FC6-E4DE-4380-9FEB-34CFFE93F6EB}" presName="vertFlow" presStyleCnt="0"/>
      <dgm:spPr/>
    </dgm:pt>
    <dgm:pt modelId="{A6360B49-493B-4EFA-AC99-A838D6250616}" type="pres">
      <dgm:prSet presAssocID="{70FD8FC6-E4DE-4380-9FEB-34CFFE93F6EB}" presName="topSpace" presStyleCnt="0"/>
      <dgm:spPr/>
    </dgm:pt>
    <dgm:pt modelId="{0F9BCFAE-0DB6-4437-8EFF-1D28CF31D8FB}" type="pres">
      <dgm:prSet presAssocID="{70FD8FC6-E4DE-4380-9FEB-34CFFE93F6EB}" presName="firstComp" presStyleCnt="0"/>
      <dgm:spPr/>
    </dgm:pt>
    <dgm:pt modelId="{89570DB1-C75E-408B-BC45-37BFE7CDCF39}" type="pres">
      <dgm:prSet presAssocID="{70FD8FC6-E4DE-4380-9FEB-34CFFE93F6EB}" presName="firstChild" presStyleLbl="bgAccFollowNode1" presStyleIdx="2" presStyleCnt="3"/>
      <dgm:spPr/>
      <dgm:t>
        <a:bodyPr/>
        <a:lstStyle/>
        <a:p>
          <a:endParaRPr lang="en-CA"/>
        </a:p>
      </dgm:t>
    </dgm:pt>
    <dgm:pt modelId="{06D44E52-A3C9-40A8-BC84-1823F2959408}" type="pres">
      <dgm:prSet presAssocID="{70FD8FC6-E4DE-4380-9FEB-34CFFE93F6EB}" presName="firstChildTx" presStyleLbl="bgAccFollowNode1" presStyleIdx="2" presStyleCnt="3">
        <dgm:presLayoutVars>
          <dgm:bulletEnabled val="1"/>
        </dgm:presLayoutVars>
      </dgm:prSet>
      <dgm:spPr/>
      <dgm:t>
        <a:bodyPr/>
        <a:lstStyle/>
        <a:p>
          <a:endParaRPr lang="en-CA"/>
        </a:p>
      </dgm:t>
    </dgm:pt>
    <dgm:pt modelId="{22B7187B-4ADF-4DE8-B8D1-6DF3E77FF3DE}" type="pres">
      <dgm:prSet presAssocID="{70FD8FC6-E4DE-4380-9FEB-34CFFE93F6EB}" presName="negSpace" presStyleCnt="0"/>
      <dgm:spPr/>
    </dgm:pt>
    <dgm:pt modelId="{1307826B-11D3-42F8-82CA-500D57E23DAC}" type="pres">
      <dgm:prSet presAssocID="{70FD8FC6-E4DE-4380-9FEB-34CFFE93F6EB}" presName="circle" presStyleLbl="node1" presStyleIdx="2" presStyleCnt="3"/>
      <dgm:spPr/>
      <dgm:t>
        <a:bodyPr/>
        <a:lstStyle/>
        <a:p>
          <a:endParaRPr lang="en-CA"/>
        </a:p>
      </dgm:t>
    </dgm:pt>
  </dgm:ptLst>
  <dgm:cxnLst>
    <dgm:cxn modelId="{FFCC69ED-3B05-43A3-B05C-7F95EE689291}" type="presOf" srcId="{2946A14D-C474-4C74-A0C4-804B4D302F3B}" destId="{6CD3F351-B75E-4DD7-B935-40A979C4CC85}" srcOrd="1" destOrd="0" presId="urn:microsoft.com/office/officeart/2005/8/layout/hList9"/>
    <dgm:cxn modelId="{D372386A-2973-49F5-9F7E-37ADE86D658A}" type="presOf" srcId="{8925687E-CDB4-4550-8EE4-D687C786CF56}" destId="{1E27EE33-A6A2-4507-9E0C-819CF2B27D51}" srcOrd="0" destOrd="0" presId="urn:microsoft.com/office/officeart/2005/8/layout/hList9"/>
    <dgm:cxn modelId="{5A04C274-8BAE-4C9D-B841-4AC2A3612B23}" type="presOf" srcId="{B5CC056E-8EB7-44A9-8973-F63C7C8921CF}" destId="{89570DB1-C75E-408B-BC45-37BFE7CDCF39}" srcOrd="0" destOrd="0" presId="urn:microsoft.com/office/officeart/2005/8/layout/hList9"/>
    <dgm:cxn modelId="{18C9300E-5046-4EA1-927E-DE9746803977}" type="presOf" srcId="{4D08F7CA-72D5-4A9A-8D6B-CA187AD2F177}" destId="{76D1D876-8DC6-43F3-A533-B12209884FD2}" srcOrd="0" destOrd="0" presId="urn:microsoft.com/office/officeart/2005/8/layout/hList9"/>
    <dgm:cxn modelId="{618430E5-FAEC-4352-9EA7-7F3AD8A31B0F}" srcId="{8925687E-CDB4-4550-8EE4-D687C786CF56}" destId="{70FD8FC6-E4DE-4380-9FEB-34CFFE93F6EB}" srcOrd="2" destOrd="0" parTransId="{E7FEA808-2581-4609-8F1C-BD60BA5A6E04}" sibTransId="{AC3BE801-E95A-4B24-9D04-04D1C01055F6}"/>
    <dgm:cxn modelId="{28F36984-4DD0-4E72-8CE9-B94665064DA4}" type="presOf" srcId="{6BFF2C51-4B26-4677-981B-4AD8D7C7C9E6}" destId="{AADA7836-F9B1-41D3-A9BB-EE04E9B44827}" srcOrd="0" destOrd="0" presId="urn:microsoft.com/office/officeart/2005/8/layout/hList9"/>
    <dgm:cxn modelId="{6183F49E-11E5-440D-AA51-23CBF99CF776}" type="presOf" srcId="{B5CC056E-8EB7-44A9-8973-F63C7C8921CF}" destId="{06D44E52-A3C9-40A8-BC84-1823F2959408}" srcOrd="1" destOrd="0" presId="urn:microsoft.com/office/officeart/2005/8/layout/hList9"/>
    <dgm:cxn modelId="{5FC171EC-2AFF-4539-917F-16D3307052E6}" srcId="{4D08F7CA-72D5-4A9A-8D6B-CA187AD2F177}" destId="{6BFF2C51-4B26-4677-981B-4AD8D7C7C9E6}" srcOrd="0" destOrd="0" parTransId="{4D0CB1A9-BA97-4995-A3B7-67BD81197C5D}" sibTransId="{E499084F-313D-4DA6-B74E-756ECA4335D8}"/>
    <dgm:cxn modelId="{F643EBB1-1E79-43F5-A37B-6238B82A0C3B}" srcId="{8925687E-CDB4-4550-8EE4-D687C786CF56}" destId="{C1E052A2-210B-47DB-8D26-35A02101FF27}" srcOrd="0" destOrd="0" parTransId="{F568CB5A-7333-4A60-9606-D2A011D125D5}" sibTransId="{CFB90CAD-1C7B-45DE-973A-3E96A48106C9}"/>
    <dgm:cxn modelId="{81F35CBB-820D-4ED3-8127-BA1262540FA4}" srcId="{70FD8FC6-E4DE-4380-9FEB-34CFFE93F6EB}" destId="{B5CC056E-8EB7-44A9-8973-F63C7C8921CF}" srcOrd="0" destOrd="0" parTransId="{9FDD0596-1856-459D-9A28-B137B5DA50D8}" sibTransId="{3A7F3054-C247-4D4B-BE07-3AD7BC2FE9EC}"/>
    <dgm:cxn modelId="{EAB2E463-CDB9-4C97-BA3F-E38492874655}" type="presOf" srcId="{6BFF2C51-4B26-4677-981B-4AD8D7C7C9E6}" destId="{7148D77B-7D79-444D-87BF-E5253A64AAEE}" srcOrd="1" destOrd="0" presId="urn:microsoft.com/office/officeart/2005/8/layout/hList9"/>
    <dgm:cxn modelId="{F35AD7F1-26A4-454E-B7B8-7993D3E9A4E0}" srcId="{C1E052A2-210B-47DB-8D26-35A02101FF27}" destId="{2946A14D-C474-4C74-A0C4-804B4D302F3B}" srcOrd="0" destOrd="0" parTransId="{CD9D9A04-63B5-49C5-B1C3-2D52AC53624A}" sibTransId="{DA6E847A-77A8-426F-9924-E679410BE6C0}"/>
    <dgm:cxn modelId="{2E7F8F35-D81F-4A06-9400-EBFC205D0DDA}" type="presOf" srcId="{70FD8FC6-E4DE-4380-9FEB-34CFFE93F6EB}" destId="{1307826B-11D3-42F8-82CA-500D57E23DAC}" srcOrd="0" destOrd="0" presId="urn:microsoft.com/office/officeart/2005/8/layout/hList9"/>
    <dgm:cxn modelId="{5A55C5FD-1B6C-464D-9206-A0A1FF66A24E}" type="presOf" srcId="{2946A14D-C474-4C74-A0C4-804B4D302F3B}" destId="{8C2A328B-E384-417C-B016-D36CDBC4C3BB}" srcOrd="0" destOrd="0" presId="urn:microsoft.com/office/officeart/2005/8/layout/hList9"/>
    <dgm:cxn modelId="{CCA36612-36DA-4E6A-B47D-9BA0CF2FB588}" srcId="{8925687E-CDB4-4550-8EE4-D687C786CF56}" destId="{4D08F7CA-72D5-4A9A-8D6B-CA187AD2F177}" srcOrd="1" destOrd="0" parTransId="{E46C78A5-EB46-4E38-A662-A02A9EFD369B}" sibTransId="{F5EA287B-4E8F-4938-B14F-992272687F22}"/>
    <dgm:cxn modelId="{47669B52-AE66-472B-BA66-E540DE77D8B0}" type="presOf" srcId="{C1E052A2-210B-47DB-8D26-35A02101FF27}" destId="{C517C6B8-2B38-41A6-9696-2965C459E789}" srcOrd="0" destOrd="0" presId="urn:microsoft.com/office/officeart/2005/8/layout/hList9"/>
    <dgm:cxn modelId="{AC3DEBC3-F06B-4631-B532-B6573252805B}" type="presParOf" srcId="{1E27EE33-A6A2-4507-9E0C-819CF2B27D51}" destId="{D2F934D0-5643-4915-AC6A-8C5EAFB4A661}" srcOrd="0" destOrd="0" presId="urn:microsoft.com/office/officeart/2005/8/layout/hList9"/>
    <dgm:cxn modelId="{41A2DF76-7586-4767-981A-DCF69E8E6E3D}" type="presParOf" srcId="{1E27EE33-A6A2-4507-9E0C-819CF2B27D51}" destId="{7F770726-8D06-45A0-B382-A7A29C09EBA1}" srcOrd="1" destOrd="0" presId="urn:microsoft.com/office/officeart/2005/8/layout/hList9"/>
    <dgm:cxn modelId="{304440AB-BDEB-4883-A022-06507E6FE458}" type="presParOf" srcId="{7F770726-8D06-45A0-B382-A7A29C09EBA1}" destId="{65B8DF72-DE00-44C7-AD86-2F0A71037CC9}" srcOrd="0" destOrd="0" presId="urn:microsoft.com/office/officeart/2005/8/layout/hList9"/>
    <dgm:cxn modelId="{3628BFA1-CA43-4824-A31D-14C75FB20899}" type="presParOf" srcId="{7F770726-8D06-45A0-B382-A7A29C09EBA1}" destId="{E52AF404-DBA1-4992-A3A6-69A405AF1667}" srcOrd="1" destOrd="0" presId="urn:microsoft.com/office/officeart/2005/8/layout/hList9"/>
    <dgm:cxn modelId="{AA3D2719-6FFB-4B48-A1A1-4225CD8854C6}" type="presParOf" srcId="{E52AF404-DBA1-4992-A3A6-69A405AF1667}" destId="{8C2A328B-E384-417C-B016-D36CDBC4C3BB}" srcOrd="0" destOrd="0" presId="urn:microsoft.com/office/officeart/2005/8/layout/hList9"/>
    <dgm:cxn modelId="{06A073DA-97F7-4487-8B24-E057D3F285C1}" type="presParOf" srcId="{E52AF404-DBA1-4992-A3A6-69A405AF1667}" destId="{6CD3F351-B75E-4DD7-B935-40A979C4CC85}" srcOrd="1" destOrd="0" presId="urn:microsoft.com/office/officeart/2005/8/layout/hList9"/>
    <dgm:cxn modelId="{52A08DAE-E26E-4C43-9AB0-72AE6720E7BA}" type="presParOf" srcId="{1E27EE33-A6A2-4507-9E0C-819CF2B27D51}" destId="{7F716D13-31B6-4581-B047-635B42C55999}" srcOrd="2" destOrd="0" presId="urn:microsoft.com/office/officeart/2005/8/layout/hList9"/>
    <dgm:cxn modelId="{3F80BFC7-CBAA-400F-A48B-467D6D130930}" type="presParOf" srcId="{1E27EE33-A6A2-4507-9E0C-819CF2B27D51}" destId="{C517C6B8-2B38-41A6-9696-2965C459E789}" srcOrd="3" destOrd="0" presId="urn:microsoft.com/office/officeart/2005/8/layout/hList9"/>
    <dgm:cxn modelId="{F758DE0D-26C9-4ADB-BE0F-8134B0AF2306}" type="presParOf" srcId="{1E27EE33-A6A2-4507-9E0C-819CF2B27D51}" destId="{C3F0A9E8-D51E-4150-BFED-93159343ACE1}" srcOrd="4" destOrd="0" presId="urn:microsoft.com/office/officeart/2005/8/layout/hList9"/>
    <dgm:cxn modelId="{213C76AA-79AD-4FFD-846E-BCBAD000D449}" type="presParOf" srcId="{1E27EE33-A6A2-4507-9E0C-819CF2B27D51}" destId="{5865901B-4BEF-4E2A-848C-35101C17CBC9}" srcOrd="5" destOrd="0" presId="urn:microsoft.com/office/officeart/2005/8/layout/hList9"/>
    <dgm:cxn modelId="{D13388D2-42AE-4ADB-BE46-3F852217C4EE}" type="presParOf" srcId="{1E27EE33-A6A2-4507-9E0C-819CF2B27D51}" destId="{EE81720F-37FC-49E8-8C73-2B6432E6C948}" srcOrd="6" destOrd="0" presId="urn:microsoft.com/office/officeart/2005/8/layout/hList9"/>
    <dgm:cxn modelId="{0E520137-2E43-4603-8F51-67891E140AC0}" type="presParOf" srcId="{EE81720F-37FC-49E8-8C73-2B6432E6C948}" destId="{7E492D1C-83EB-4CF6-9F95-E0E6E8A4B380}" srcOrd="0" destOrd="0" presId="urn:microsoft.com/office/officeart/2005/8/layout/hList9"/>
    <dgm:cxn modelId="{18139F8A-083D-46B5-89BF-8E5BAE8AE2AB}" type="presParOf" srcId="{EE81720F-37FC-49E8-8C73-2B6432E6C948}" destId="{B83B64D0-A14A-4E20-91BE-2E1F42F0CB84}" srcOrd="1" destOrd="0" presId="urn:microsoft.com/office/officeart/2005/8/layout/hList9"/>
    <dgm:cxn modelId="{D9553FB4-F890-4827-83B9-6874DD67E4F3}" type="presParOf" srcId="{B83B64D0-A14A-4E20-91BE-2E1F42F0CB84}" destId="{AADA7836-F9B1-41D3-A9BB-EE04E9B44827}" srcOrd="0" destOrd="0" presId="urn:microsoft.com/office/officeart/2005/8/layout/hList9"/>
    <dgm:cxn modelId="{A27D92D9-01DF-4DF3-B262-50DD71008C6B}" type="presParOf" srcId="{B83B64D0-A14A-4E20-91BE-2E1F42F0CB84}" destId="{7148D77B-7D79-444D-87BF-E5253A64AAEE}" srcOrd="1" destOrd="0" presId="urn:microsoft.com/office/officeart/2005/8/layout/hList9"/>
    <dgm:cxn modelId="{1BC74CB2-6406-4C16-91AA-ECABFC531838}" type="presParOf" srcId="{1E27EE33-A6A2-4507-9E0C-819CF2B27D51}" destId="{6234AF6F-3564-4DE5-B571-856A909869F2}" srcOrd="7" destOrd="0" presId="urn:microsoft.com/office/officeart/2005/8/layout/hList9"/>
    <dgm:cxn modelId="{4FF4C34D-AC6E-476A-BB48-D9F8EC5F5DB0}" type="presParOf" srcId="{1E27EE33-A6A2-4507-9E0C-819CF2B27D51}" destId="{76D1D876-8DC6-43F3-A533-B12209884FD2}" srcOrd="8" destOrd="0" presId="urn:microsoft.com/office/officeart/2005/8/layout/hList9"/>
    <dgm:cxn modelId="{CBF7F430-7D1E-4D69-ABAE-5F51FB874095}" type="presParOf" srcId="{1E27EE33-A6A2-4507-9E0C-819CF2B27D51}" destId="{ED570FF2-3A09-4889-AF95-9E673BC75BFD}" srcOrd="9" destOrd="0" presId="urn:microsoft.com/office/officeart/2005/8/layout/hList9"/>
    <dgm:cxn modelId="{B47FE902-3920-4D1D-B8E6-62C0C6C42331}" type="presParOf" srcId="{1E27EE33-A6A2-4507-9E0C-819CF2B27D51}" destId="{E4B6B138-B09E-4570-8E57-4E3C1B74886F}" srcOrd="10" destOrd="0" presId="urn:microsoft.com/office/officeart/2005/8/layout/hList9"/>
    <dgm:cxn modelId="{38082BD7-72B5-423F-9028-90282F6E58D5}" type="presParOf" srcId="{1E27EE33-A6A2-4507-9E0C-819CF2B27D51}" destId="{AB6AD3A4-5D96-45A6-AD41-CDD2A9602809}" srcOrd="11" destOrd="0" presId="urn:microsoft.com/office/officeart/2005/8/layout/hList9"/>
    <dgm:cxn modelId="{1048A437-464C-42E4-80C3-6886FE4F6914}" type="presParOf" srcId="{AB6AD3A4-5D96-45A6-AD41-CDD2A9602809}" destId="{A6360B49-493B-4EFA-AC99-A838D6250616}" srcOrd="0" destOrd="0" presId="urn:microsoft.com/office/officeart/2005/8/layout/hList9"/>
    <dgm:cxn modelId="{DEE8210C-4E3D-42CF-B27E-AC8BE7646CA2}" type="presParOf" srcId="{AB6AD3A4-5D96-45A6-AD41-CDD2A9602809}" destId="{0F9BCFAE-0DB6-4437-8EFF-1D28CF31D8FB}" srcOrd="1" destOrd="0" presId="urn:microsoft.com/office/officeart/2005/8/layout/hList9"/>
    <dgm:cxn modelId="{CECF9750-A327-49AB-A2C5-D9D4BE8E2C62}" type="presParOf" srcId="{0F9BCFAE-0DB6-4437-8EFF-1D28CF31D8FB}" destId="{89570DB1-C75E-408B-BC45-37BFE7CDCF39}" srcOrd="0" destOrd="0" presId="urn:microsoft.com/office/officeart/2005/8/layout/hList9"/>
    <dgm:cxn modelId="{5055CC52-580E-4AE0-BC09-6A98BD7AEB77}" type="presParOf" srcId="{0F9BCFAE-0DB6-4437-8EFF-1D28CF31D8FB}" destId="{06D44E52-A3C9-40A8-BC84-1823F2959408}" srcOrd="1" destOrd="0" presId="urn:microsoft.com/office/officeart/2005/8/layout/hList9"/>
    <dgm:cxn modelId="{C1E4712B-DE74-4805-8438-8A6A7F63642A}" type="presParOf" srcId="{1E27EE33-A6A2-4507-9E0C-819CF2B27D51}" destId="{22B7187B-4ADF-4DE8-B8D1-6DF3E77FF3DE}" srcOrd="12" destOrd="0" presId="urn:microsoft.com/office/officeart/2005/8/layout/hList9"/>
    <dgm:cxn modelId="{46A9E963-EDDD-4BCD-A70C-B61D74D66807}" type="presParOf" srcId="{1E27EE33-A6A2-4507-9E0C-819CF2B27D51}" destId="{1307826B-11D3-42F8-82CA-500D57E23DAC}"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25687E-CDB4-4550-8EE4-D687C786CF56}" type="doc">
      <dgm:prSet loTypeId="urn:microsoft.com/office/officeart/2005/8/layout/hList9" loCatId="list" qsTypeId="urn:microsoft.com/office/officeart/2005/8/quickstyle/simple1" qsCatId="simple" csTypeId="urn:microsoft.com/office/officeart/2005/8/colors/colorful2" csCatId="colorful" phldr="1"/>
      <dgm:spPr/>
      <dgm:t>
        <a:bodyPr/>
        <a:lstStyle/>
        <a:p>
          <a:endParaRPr lang="en-CA"/>
        </a:p>
      </dgm:t>
    </dgm:pt>
    <dgm:pt modelId="{91430A84-C05D-4811-8D09-516A2B86DAA9}">
      <dgm:prSet phldrT="[Text]"/>
      <dgm:spPr/>
      <dgm:t>
        <a:bodyPr/>
        <a:lstStyle/>
        <a:p>
          <a:r>
            <a:rPr lang="en-US" dirty="0" smtClean="0"/>
            <a:t>Off Service Residents</a:t>
          </a:r>
          <a:endParaRPr lang="en-CA" dirty="0"/>
        </a:p>
      </dgm:t>
    </dgm:pt>
    <dgm:pt modelId="{A6558EA3-9C08-4DF7-938A-9E39D4CC53D1}" type="parTrans" cxnId="{B94FD4D7-8ECF-4639-9E8A-B1B56F78DA5B}">
      <dgm:prSet/>
      <dgm:spPr/>
      <dgm:t>
        <a:bodyPr/>
        <a:lstStyle/>
        <a:p>
          <a:endParaRPr lang="en-CA"/>
        </a:p>
      </dgm:t>
    </dgm:pt>
    <dgm:pt modelId="{607F20C0-1DF4-456A-8CC7-263D5B63A53E}" type="sibTrans" cxnId="{B94FD4D7-8ECF-4639-9E8A-B1B56F78DA5B}">
      <dgm:prSet/>
      <dgm:spPr/>
      <dgm:t>
        <a:bodyPr/>
        <a:lstStyle/>
        <a:p>
          <a:endParaRPr lang="en-CA"/>
        </a:p>
      </dgm:t>
    </dgm:pt>
    <dgm:pt modelId="{E1017A46-A9FA-4234-B541-8DB473A7FC77}">
      <dgm:prSet phldrT="[Text]"/>
      <dgm:spPr/>
      <dgm:t>
        <a:bodyPr/>
        <a:lstStyle/>
        <a:p>
          <a:r>
            <a:rPr lang="en-US" i="1" dirty="0" smtClean="0"/>
            <a:t>n</a:t>
          </a:r>
          <a:r>
            <a:rPr lang="en-US" baseline="0" dirty="0" smtClean="0"/>
            <a:t> = 17</a:t>
          </a:r>
        </a:p>
        <a:p>
          <a:r>
            <a:rPr lang="en-US" baseline="0" dirty="0" smtClean="0"/>
            <a:t>138 Residents</a:t>
          </a:r>
        </a:p>
        <a:p>
          <a:r>
            <a:rPr lang="en-US" baseline="0" dirty="0" smtClean="0"/>
            <a:t>11/17 Education Sessions</a:t>
          </a:r>
        </a:p>
        <a:p>
          <a:r>
            <a:rPr lang="en-US" baseline="0" dirty="0" smtClean="0"/>
            <a:t>11/17 Education Director</a:t>
          </a:r>
          <a:endParaRPr lang="en-CA" dirty="0"/>
        </a:p>
      </dgm:t>
    </dgm:pt>
    <dgm:pt modelId="{0CCCBA9F-E988-48AE-ABD2-833AE68EB465}" type="parTrans" cxnId="{F4624B53-97D4-45AE-B7A5-6092EEC05BA3}">
      <dgm:prSet/>
      <dgm:spPr/>
      <dgm:t>
        <a:bodyPr/>
        <a:lstStyle/>
        <a:p>
          <a:endParaRPr lang="en-CA"/>
        </a:p>
      </dgm:t>
    </dgm:pt>
    <dgm:pt modelId="{451F8BE3-BB02-449D-9ED7-8723AC4F00D4}" type="sibTrans" cxnId="{F4624B53-97D4-45AE-B7A5-6092EEC05BA3}">
      <dgm:prSet/>
      <dgm:spPr/>
      <dgm:t>
        <a:bodyPr/>
        <a:lstStyle/>
        <a:p>
          <a:endParaRPr lang="en-CA"/>
        </a:p>
      </dgm:t>
    </dgm:pt>
    <dgm:pt modelId="{0E46E592-343F-4E0D-BD73-551B56A65D2C}">
      <dgm:prSet phldrT="[Text]"/>
      <dgm:spPr/>
      <dgm:t>
        <a:bodyPr/>
        <a:lstStyle/>
        <a:p>
          <a:r>
            <a:rPr lang="en-US" i="1" dirty="0" smtClean="0"/>
            <a:t>n</a:t>
          </a:r>
          <a:r>
            <a:rPr lang="en-US" dirty="0" smtClean="0"/>
            <a:t> = 11</a:t>
          </a:r>
        </a:p>
        <a:p>
          <a:r>
            <a:rPr lang="en-US" dirty="0" smtClean="0"/>
            <a:t>Examples: Pediatrics, Ultrasound, EMS, Simulation, Education, Trauma, Airway</a:t>
          </a:r>
          <a:endParaRPr lang="en-CA" dirty="0"/>
        </a:p>
      </dgm:t>
    </dgm:pt>
    <dgm:pt modelId="{C8E23964-0A89-459D-A3BA-555E6439058B}" type="parTrans" cxnId="{3C23F62B-663B-40BB-BF8E-90F6898D679C}">
      <dgm:prSet/>
      <dgm:spPr/>
      <dgm:t>
        <a:bodyPr/>
        <a:lstStyle/>
        <a:p>
          <a:endParaRPr lang="en-CA"/>
        </a:p>
      </dgm:t>
    </dgm:pt>
    <dgm:pt modelId="{41430AED-D53B-462B-AA79-7FDDE36D65AD}" type="sibTrans" cxnId="{3C23F62B-663B-40BB-BF8E-90F6898D679C}">
      <dgm:prSet/>
      <dgm:spPr/>
      <dgm:t>
        <a:bodyPr/>
        <a:lstStyle/>
        <a:p>
          <a:endParaRPr lang="en-CA"/>
        </a:p>
      </dgm:t>
    </dgm:pt>
    <dgm:pt modelId="{26EF73DA-8050-4E94-A32B-1920293AD145}">
      <dgm:prSet phldrT="[Text]"/>
      <dgm:spPr/>
      <dgm:t>
        <a:bodyPr/>
        <a:lstStyle/>
        <a:p>
          <a:r>
            <a:rPr lang="en-US" dirty="0" smtClean="0"/>
            <a:t>Fellowships</a:t>
          </a:r>
          <a:endParaRPr lang="en-CA" dirty="0"/>
        </a:p>
      </dgm:t>
    </dgm:pt>
    <dgm:pt modelId="{A8C31864-CA62-4A10-8539-7B8F74A8AA37}" type="parTrans" cxnId="{5441AD66-B35A-4CFD-9462-46E9924C5986}">
      <dgm:prSet/>
      <dgm:spPr/>
      <dgm:t>
        <a:bodyPr/>
        <a:lstStyle/>
        <a:p>
          <a:endParaRPr lang="en-CA"/>
        </a:p>
      </dgm:t>
    </dgm:pt>
    <dgm:pt modelId="{FE0F9144-C187-49E7-A6B2-6955FE2C8869}" type="sibTrans" cxnId="{5441AD66-B35A-4CFD-9462-46E9924C5986}">
      <dgm:prSet/>
      <dgm:spPr/>
      <dgm:t>
        <a:bodyPr/>
        <a:lstStyle/>
        <a:p>
          <a:endParaRPr lang="en-CA"/>
        </a:p>
      </dgm:t>
    </dgm:pt>
    <dgm:pt modelId="{F1888007-90A6-4251-A1D7-873C8E514388}">
      <dgm:prSet phldrT="[Text]"/>
      <dgm:spPr/>
      <dgm:t>
        <a:bodyPr/>
        <a:lstStyle/>
        <a:p>
          <a:r>
            <a:rPr lang="en-US" dirty="0" smtClean="0"/>
            <a:t>Teaching Stipends</a:t>
          </a:r>
          <a:endParaRPr lang="en-CA" dirty="0"/>
        </a:p>
      </dgm:t>
    </dgm:pt>
    <dgm:pt modelId="{B5ED42D5-EB73-40B8-B9D9-0F41592F0F64}" type="parTrans" cxnId="{6801637B-E2A4-453C-BA64-81DB5718FD60}">
      <dgm:prSet/>
      <dgm:spPr/>
      <dgm:t>
        <a:bodyPr/>
        <a:lstStyle/>
        <a:p>
          <a:endParaRPr lang="en-CA"/>
        </a:p>
      </dgm:t>
    </dgm:pt>
    <dgm:pt modelId="{ED227DF1-AD8B-4E99-BDB7-761BB423538E}" type="sibTrans" cxnId="{6801637B-E2A4-453C-BA64-81DB5718FD60}">
      <dgm:prSet/>
      <dgm:spPr/>
      <dgm:t>
        <a:bodyPr/>
        <a:lstStyle/>
        <a:p>
          <a:endParaRPr lang="en-CA"/>
        </a:p>
      </dgm:t>
    </dgm:pt>
    <dgm:pt modelId="{16B135DA-01F3-49D4-8BFB-AA9748935E6A}">
      <dgm:prSet phldrT="[Text]"/>
      <dgm:spPr/>
      <dgm:t>
        <a:bodyPr/>
        <a:lstStyle/>
        <a:p>
          <a:r>
            <a:rPr lang="en-US" i="1" dirty="0" smtClean="0"/>
            <a:t>n </a:t>
          </a:r>
          <a:r>
            <a:rPr lang="en-US" dirty="0" smtClean="0"/>
            <a:t>= 17</a:t>
          </a:r>
        </a:p>
        <a:p>
          <a:r>
            <a:rPr lang="en-US" dirty="0" smtClean="0"/>
            <a:t>Examples: Ultrasound, Simulation</a:t>
          </a:r>
          <a:endParaRPr lang="en-CA" dirty="0"/>
        </a:p>
      </dgm:t>
    </dgm:pt>
    <dgm:pt modelId="{9392CA5A-A2D6-4C27-8F44-7CA02AE6F4DA}" type="parTrans" cxnId="{1F7F24CC-4046-4C5C-8D2D-B5BEB86D982D}">
      <dgm:prSet/>
      <dgm:spPr/>
      <dgm:t>
        <a:bodyPr/>
        <a:lstStyle/>
        <a:p>
          <a:endParaRPr lang="en-CA"/>
        </a:p>
      </dgm:t>
    </dgm:pt>
    <dgm:pt modelId="{3AF6EEF8-6FBF-43FC-9DAE-175C6030C4EE}" type="sibTrans" cxnId="{1F7F24CC-4046-4C5C-8D2D-B5BEB86D982D}">
      <dgm:prSet/>
      <dgm:spPr/>
      <dgm:t>
        <a:bodyPr/>
        <a:lstStyle/>
        <a:p>
          <a:endParaRPr lang="en-CA"/>
        </a:p>
      </dgm:t>
    </dgm:pt>
    <dgm:pt modelId="{1E27EE33-A6A2-4507-9E0C-819CF2B27D51}" type="pres">
      <dgm:prSet presAssocID="{8925687E-CDB4-4550-8EE4-D687C786CF56}" presName="list" presStyleCnt="0">
        <dgm:presLayoutVars>
          <dgm:dir/>
          <dgm:animLvl val="lvl"/>
        </dgm:presLayoutVars>
      </dgm:prSet>
      <dgm:spPr/>
      <dgm:t>
        <a:bodyPr/>
        <a:lstStyle/>
        <a:p>
          <a:endParaRPr lang="en-CA"/>
        </a:p>
      </dgm:t>
    </dgm:pt>
    <dgm:pt modelId="{11DC63B7-FFF1-485A-9440-8132FE5496B2}" type="pres">
      <dgm:prSet presAssocID="{91430A84-C05D-4811-8D09-516A2B86DAA9}" presName="posSpace" presStyleCnt="0"/>
      <dgm:spPr/>
    </dgm:pt>
    <dgm:pt modelId="{92147B61-D596-4D55-83B7-259736439651}" type="pres">
      <dgm:prSet presAssocID="{91430A84-C05D-4811-8D09-516A2B86DAA9}" presName="vertFlow" presStyleCnt="0"/>
      <dgm:spPr/>
    </dgm:pt>
    <dgm:pt modelId="{90420978-1010-473D-8A00-A3A0BA28117B}" type="pres">
      <dgm:prSet presAssocID="{91430A84-C05D-4811-8D09-516A2B86DAA9}" presName="topSpace" presStyleCnt="0"/>
      <dgm:spPr/>
    </dgm:pt>
    <dgm:pt modelId="{632B9468-F0F7-4BA3-AC4B-D0D3CFC2D8BA}" type="pres">
      <dgm:prSet presAssocID="{91430A84-C05D-4811-8D09-516A2B86DAA9}" presName="firstComp" presStyleCnt="0"/>
      <dgm:spPr/>
    </dgm:pt>
    <dgm:pt modelId="{55120F43-EFAC-4825-B156-B2C2BE3F2488}" type="pres">
      <dgm:prSet presAssocID="{91430A84-C05D-4811-8D09-516A2B86DAA9}" presName="firstChild" presStyleLbl="bgAccFollowNode1" presStyleIdx="0" presStyleCnt="3"/>
      <dgm:spPr/>
      <dgm:t>
        <a:bodyPr/>
        <a:lstStyle/>
        <a:p>
          <a:endParaRPr lang="en-CA"/>
        </a:p>
      </dgm:t>
    </dgm:pt>
    <dgm:pt modelId="{765582FF-878A-476C-8F1D-59A3A6CD25F4}" type="pres">
      <dgm:prSet presAssocID="{91430A84-C05D-4811-8D09-516A2B86DAA9}" presName="firstChildTx" presStyleLbl="bgAccFollowNode1" presStyleIdx="0" presStyleCnt="3">
        <dgm:presLayoutVars>
          <dgm:bulletEnabled val="1"/>
        </dgm:presLayoutVars>
      </dgm:prSet>
      <dgm:spPr/>
      <dgm:t>
        <a:bodyPr/>
        <a:lstStyle/>
        <a:p>
          <a:endParaRPr lang="en-CA"/>
        </a:p>
      </dgm:t>
    </dgm:pt>
    <dgm:pt modelId="{80CB8CE9-10A7-4BED-AE3F-151BA80C5EE2}" type="pres">
      <dgm:prSet presAssocID="{91430A84-C05D-4811-8D09-516A2B86DAA9}" presName="negSpace" presStyleCnt="0"/>
      <dgm:spPr/>
    </dgm:pt>
    <dgm:pt modelId="{F98B36BC-E113-404F-AC29-D4AC50290FEF}" type="pres">
      <dgm:prSet presAssocID="{91430A84-C05D-4811-8D09-516A2B86DAA9}" presName="circle" presStyleLbl="node1" presStyleIdx="0" presStyleCnt="3"/>
      <dgm:spPr/>
      <dgm:t>
        <a:bodyPr/>
        <a:lstStyle/>
        <a:p>
          <a:endParaRPr lang="en-CA"/>
        </a:p>
      </dgm:t>
    </dgm:pt>
    <dgm:pt modelId="{09BAE906-84FD-4EC1-AC56-9A6E8E8B3561}" type="pres">
      <dgm:prSet presAssocID="{607F20C0-1DF4-456A-8CC7-263D5B63A53E}" presName="transSpace" presStyleCnt="0"/>
      <dgm:spPr/>
    </dgm:pt>
    <dgm:pt modelId="{25EAC999-6A24-4BD0-A0C6-BD482CB94D1C}" type="pres">
      <dgm:prSet presAssocID="{26EF73DA-8050-4E94-A32B-1920293AD145}" presName="posSpace" presStyleCnt="0"/>
      <dgm:spPr/>
    </dgm:pt>
    <dgm:pt modelId="{B4F3A111-219A-432A-AB98-DB798B41BA97}" type="pres">
      <dgm:prSet presAssocID="{26EF73DA-8050-4E94-A32B-1920293AD145}" presName="vertFlow" presStyleCnt="0"/>
      <dgm:spPr/>
    </dgm:pt>
    <dgm:pt modelId="{9E1EF4F4-B36C-4795-B50D-FA091E2693AC}" type="pres">
      <dgm:prSet presAssocID="{26EF73DA-8050-4E94-A32B-1920293AD145}" presName="topSpace" presStyleCnt="0"/>
      <dgm:spPr/>
    </dgm:pt>
    <dgm:pt modelId="{B8C00715-DCF7-49A4-8073-B5256BA24CF7}" type="pres">
      <dgm:prSet presAssocID="{26EF73DA-8050-4E94-A32B-1920293AD145}" presName="firstComp" presStyleCnt="0"/>
      <dgm:spPr/>
    </dgm:pt>
    <dgm:pt modelId="{CBC2B2DF-4378-4558-AC56-4009B0C67C5A}" type="pres">
      <dgm:prSet presAssocID="{26EF73DA-8050-4E94-A32B-1920293AD145}" presName="firstChild" presStyleLbl="bgAccFollowNode1" presStyleIdx="1" presStyleCnt="3"/>
      <dgm:spPr/>
      <dgm:t>
        <a:bodyPr/>
        <a:lstStyle/>
        <a:p>
          <a:endParaRPr lang="en-CA"/>
        </a:p>
      </dgm:t>
    </dgm:pt>
    <dgm:pt modelId="{76CCFC75-9C3E-4C76-9ABE-A1777D55E1F1}" type="pres">
      <dgm:prSet presAssocID="{26EF73DA-8050-4E94-A32B-1920293AD145}" presName="firstChildTx" presStyleLbl="bgAccFollowNode1" presStyleIdx="1" presStyleCnt="3">
        <dgm:presLayoutVars>
          <dgm:bulletEnabled val="1"/>
        </dgm:presLayoutVars>
      </dgm:prSet>
      <dgm:spPr/>
      <dgm:t>
        <a:bodyPr/>
        <a:lstStyle/>
        <a:p>
          <a:endParaRPr lang="en-CA"/>
        </a:p>
      </dgm:t>
    </dgm:pt>
    <dgm:pt modelId="{E0D3D841-F597-45FF-B779-BDD4262F673E}" type="pres">
      <dgm:prSet presAssocID="{26EF73DA-8050-4E94-A32B-1920293AD145}" presName="negSpace" presStyleCnt="0"/>
      <dgm:spPr/>
    </dgm:pt>
    <dgm:pt modelId="{2D4B36C5-B636-4A72-AEF7-0D3467F91007}" type="pres">
      <dgm:prSet presAssocID="{26EF73DA-8050-4E94-A32B-1920293AD145}" presName="circle" presStyleLbl="node1" presStyleIdx="1" presStyleCnt="3"/>
      <dgm:spPr/>
      <dgm:t>
        <a:bodyPr/>
        <a:lstStyle/>
        <a:p>
          <a:endParaRPr lang="en-CA"/>
        </a:p>
      </dgm:t>
    </dgm:pt>
    <dgm:pt modelId="{ABDF2E90-9D3A-4331-B9CD-BB5B50F14A2A}" type="pres">
      <dgm:prSet presAssocID="{FE0F9144-C187-49E7-A6B2-6955FE2C8869}" presName="transSpace" presStyleCnt="0"/>
      <dgm:spPr/>
    </dgm:pt>
    <dgm:pt modelId="{847DDE94-A6C9-49EC-ABA8-61981452E6A2}" type="pres">
      <dgm:prSet presAssocID="{F1888007-90A6-4251-A1D7-873C8E514388}" presName="posSpace" presStyleCnt="0"/>
      <dgm:spPr/>
    </dgm:pt>
    <dgm:pt modelId="{D03A5AE0-4F34-4CCF-A4E8-CACB1819F136}" type="pres">
      <dgm:prSet presAssocID="{F1888007-90A6-4251-A1D7-873C8E514388}" presName="vertFlow" presStyleCnt="0"/>
      <dgm:spPr/>
    </dgm:pt>
    <dgm:pt modelId="{CC76A888-083A-42D4-A20D-DDA6B1AACE6B}" type="pres">
      <dgm:prSet presAssocID="{F1888007-90A6-4251-A1D7-873C8E514388}" presName="topSpace" presStyleCnt="0"/>
      <dgm:spPr/>
    </dgm:pt>
    <dgm:pt modelId="{C0CFAEC6-D1A2-48B1-B319-B75648807074}" type="pres">
      <dgm:prSet presAssocID="{F1888007-90A6-4251-A1D7-873C8E514388}" presName="firstComp" presStyleCnt="0"/>
      <dgm:spPr/>
    </dgm:pt>
    <dgm:pt modelId="{1A69BE75-A057-40E7-8BC9-FECC58726F50}" type="pres">
      <dgm:prSet presAssocID="{F1888007-90A6-4251-A1D7-873C8E514388}" presName="firstChild" presStyleLbl="bgAccFollowNode1" presStyleIdx="2" presStyleCnt="3"/>
      <dgm:spPr/>
      <dgm:t>
        <a:bodyPr/>
        <a:lstStyle/>
        <a:p>
          <a:endParaRPr lang="en-CA"/>
        </a:p>
      </dgm:t>
    </dgm:pt>
    <dgm:pt modelId="{61259BF0-27FF-4223-A174-C869B6CB9D35}" type="pres">
      <dgm:prSet presAssocID="{F1888007-90A6-4251-A1D7-873C8E514388}" presName="firstChildTx" presStyleLbl="bgAccFollowNode1" presStyleIdx="2" presStyleCnt="3">
        <dgm:presLayoutVars>
          <dgm:bulletEnabled val="1"/>
        </dgm:presLayoutVars>
      </dgm:prSet>
      <dgm:spPr/>
      <dgm:t>
        <a:bodyPr/>
        <a:lstStyle/>
        <a:p>
          <a:endParaRPr lang="en-CA"/>
        </a:p>
      </dgm:t>
    </dgm:pt>
    <dgm:pt modelId="{282F7A52-6C93-4CF0-A517-A26C53656C72}" type="pres">
      <dgm:prSet presAssocID="{F1888007-90A6-4251-A1D7-873C8E514388}" presName="negSpace" presStyleCnt="0"/>
      <dgm:spPr/>
    </dgm:pt>
    <dgm:pt modelId="{0110AD85-9E4D-495E-BE94-A665CA55D6B5}" type="pres">
      <dgm:prSet presAssocID="{F1888007-90A6-4251-A1D7-873C8E514388}" presName="circle" presStyleLbl="node1" presStyleIdx="2" presStyleCnt="3"/>
      <dgm:spPr/>
      <dgm:t>
        <a:bodyPr/>
        <a:lstStyle/>
        <a:p>
          <a:endParaRPr lang="en-CA"/>
        </a:p>
      </dgm:t>
    </dgm:pt>
  </dgm:ptLst>
  <dgm:cxnLst>
    <dgm:cxn modelId="{53C06AAA-B37D-462A-9B05-8F2BA698C1FC}" type="presOf" srcId="{8925687E-CDB4-4550-8EE4-D687C786CF56}" destId="{1E27EE33-A6A2-4507-9E0C-819CF2B27D51}" srcOrd="0" destOrd="0" presId="urn:microsoft.com/office/officeart/2005/8/layout/hList9"/>
    <dgm:cxn modelId="{B94FD4D7-8ECF-4639-9E8A-B1B56F78DA5B}" srcId="{8925687E-CDB4-4550-8EE4-D687C786CF56}" destId="{91430A84-C05D-4811-8D09-516A2B86DAA9}" srcOrd="0" destOrd="0" parTransId="{A6558EA3-9C08-4DF7-938A-9E39D4CC53D1}" sibTransId="{607F20C0-1DF4-456A-8CC7-263D5B63A53E}"/>
    <dgm:cxn modelId="{3C23F62B-663B-40BB-BF8E-90F6898D679C}" srcId="{26EF73DA-8050-4E94-A32B-1920293AD145}" destId="{0E46E592-343F-4E0D-BD73-551B56A65D2C}" srcOrd="0" destOrd="0" parTransId="{C8E23964-0A89-459D-A3BA-555E6439058B}" sibTransId="{41430AED-D53B-462B-AA79-7FDDE36D65AD}"/>
    <dgm:cxn modelId="{FA296BF3-2589-4E06-89E1-CB19DFE901F5}" type="presOf" srcId="{F1888007-90A6-4251-A1D7-873C8E514388}" destId="{0110AD85-9E4D-495E-BE94-A665CA55D6B5}" srcOrd="0" destOrd="0" presId="urn:microsoft.com/office/officeart/2005/8/layout/hList9"/>
    <dgm:cxn modelId="{1F7F24CC-4046-4C5C-8D2D-B5BEB86D982D}" srcId="{F1888007-90A6-4251-A1D7-873C8E514388}" destId="{16B135DA-01F3-49D4-8BFB-AA9748935E6A}" srcOrd="0" destOrd="0" parTransId="{9392CA5A-A2D6-4C27-8F44-7CA02AE6F4DA}" sibTransId="{3AF6EEF8-6FBF-43FC-9DAE-175C6030C4EE}"/>
    <dgm:cxn modelId="{F4624B53-97D4-45AE-B7A5-6092EEC05BA3}" srcId="{91430A84-C05D-4811-8D09-516A2B86DAA9}" destId="{E1017A46-A9FA-4234-B541-8DB473A7FC77}" srcOrd="0" destOrd="0" parTransId="{0CCCBA9F-E988-48AE-ABD2-833AE68EB465}" sibTransId="{451F8BE3-BB02-449D-9ED7-8723AC4F00D4}"/>
    <dgm:cxn modelId="{3BF3747B-F6BF-4AC9-9F39-1A331B72BA18}" type="presOf" srcId="{0E46E592-343F-4E0D-BD73-551B56A65D2C}" destId="{CBC2B2DF-4378-4558-AC56-4009B0C67C5A}" srcOrd="0" destOrd="0" presId="urn:microsoft.com/office/officeart/2005/8/layout/hList9"/>
    <dgm:cxn modelId="{BBAA889A-631B-490A-945D-39D71DE8BB21}" type="presOf" srcId="{E1017A46-A9FA-4234-B541-8DB473A7FC77}" destId="{765582FF-878A-476C-8F1D-59A3A6CD25F4}" srcOrd="1" destOrd="0" presId="urn:microsoft.com/office/officeart/2005/8/layout/hList9"/>
    <dgm:cxn modelId="{5441AD66-B35A-4CFD-9462-46E9924C5986}" srcId="{8925687E-CDB4-4550-8EE4-D687C786CF56}" destId="{26EF73DA-8050-4E94-A32B-1920293AD145}" srcOrd="1" destOrd="0" parTransId="{A8C31864-CA62-4A10-8539-7B8F74A8AA37}" sibTransId="{FE0F9144-C187-49E7-A6B2-6955FE2C8869}"/>
    <dgm:cxn modelId="{6801637B-E2A4-453C-BA64-81DB5718FD60}" srcId="{8925687E-CDB4-4550-8EE4-D687C786CF56}" destId="{F1888007-90A6-4251-A1D7-873C8E514388}" srcOrd="2" destOrd="0" parTransId="{B5ED42D5-EB73-40B8-B9D9-0F41592F0F64}" sibTransId="{ED227DF1-AD8B-4E99-BDB7-761BB423538E}"/>
    <dgm:cxn modelId="{7CBEF653-1468-4419-B4DE-401AF1ED6C4A}" type="presOf" srcId="{26EF73DA-8050-4E94-A32B-1920293AD145}" destId="{2D4B36C5-B636-4A72-AEF7-0D3467F91007}" srcOrd="0" destOrd="0" presId="urn:microsoft.com/office/officeart/2005/8/layout/hList9"/>
    <dgm:cxn modelId="{12F2A8D0-628C-4A60-B775-0D8D0B458F67}" type="presOf" srcId="{16B135DA-01F3-49D4-8BFB-AA9748935E6A}" destId="{61259BF0-27FF-4223-A174-C869B6CB9D35}" srcOrd="1" destOrd="0" presId="urn:microsoft.com/office/officeart/2005/8/layout/hList9"/>
    <dgm:cxn modelId="{5BB9C5A3-64D3-41CE-9084-8472080100E1}" type="presOf" srcId="{16B135DA-01F3-49D4-8BFB-AA9748935E6A}" destId="{1A69BE75-A057-40E7-8BC9-FECC58726F50}" srcOrd="0" destOrd="0" presId="urn:microsoft.com/office/officeart/2005/8/layout/hList9"/>
    <dgm:cxn modelId="{4E4D56F2-1200-46DA-A212-2D1168167B09}" type="presOf" srcId="{91430A84-C05D-4811-8D09-516A2B86DAA9}" destId="{F98B36BC-E113-404F-AC29-D4AC50290FEF}" srcOrd="0" destOrd="0" presId="urn:microsoft.com/office/officeart/2005/8/layout/hList9"/>
    <dgm:cxn modelId="{2EC4BC66-C5A3-421F-B12B-8DF41A2659DB}" type="presOf" srcId="{E1017A46-A9FA-4234-B541-8DB473A7FC77}" destId="{55120F43-EFAC-4825-B156-B2C2BE3F2488}" srcOrd="0" destOrd="0" presId="urn:microsoft.com/office/officeart/2005/8/layout/hList9"/>
    <dgm:cxn modelId="{45298B33-E497-4297-B136-7DF41852AA7E}" type="presOf" srcId="{0E46E592-343F-4E0D-BD73-551B56A65D2C}" destId="{76CCFC75-9C3E-4C76-9ABE-A1777D55E1F1}" srcOrd="1" destOrd="0" presId="urn:microsoft.com/office/officeart/2005/8/layout/hList9"/>
    <dgm:cxn modelId="{E0CED29D-D2CC-44DB-A9C7-2BCA870E4EEE}" type="presParOf" srcId="{1E27EE33-A6A2-4507-9E0C-819CF2B27D51}" destId="{11DC63B7-FFF1-485A-9440-8132FE5496B2}" srcOrd="0" destOrd="0" presId="urn:microsoft.com/office/officeart/2005/8/layout/hList9"/>
    <dgm:cxn modelId="{081457AD-2638-480F-9EC4-B5BFD5C62C7C}" type="presParOf" srcId="{1E27EE33-A6A2-4507-9E0C-819CF2B27D51}" destId="{92147B61-D596-4D55-83B7-259736439651}" srcOrd="1" destOrd="0" presId="urn:microsoft.com/office/officeart/2005/8/layout/hList9"/>
    <dgm:cxn modelId="{EB2139AE-7029-4EAE-98D5-1C84A8ACEAD4}" type="presParOf" srcId="{92147B61-D596-4D55-83B7-259736439651}" destId="{90420978-1010-473D-8A00-A3A0BA28117B}" srcOrd="0" destOrd="0" presId="urn:microsoft.com/office/officeart/2005/8/layout/hList9"/>
    <dgm:cxn modelId="{9C46F94C-E165-4D87-AEA8-539775A49AAF}" type="presParOf" srcId="{92147B61-D596-4D55-83B7-259736439651}" destId="{632B9468-F0F7-4BA3-AC4B-D0D3CFC2D8BA}" srcOrd="1" destOrd="0" presId="urn:microsoft.com/office/officeart/2005/8/layout/hList9"/>
    <dgm:cxn modelId="{B3924A2F-DA6E-4D97-B796-A40293FE60BF}" type="presParOf" srcId="{632B9468-F0F7-4BA3-AC4B-D0D3CFC2D8BA}" destId="{55120F43-EFAC-4825-B156-B2C2BE3F2488}" srcOrd="0" destOrd="0" presId="urn:microsoft.com/office/officeart/2005/8/layout/hList9"/>
    <dgm:cxn modelId="{8D8E05A1-E299-4FBF-BECC-50E79D9E012E}" type="presParOf" srcId="{632B9468-F0F7-4BA3-AC4B-D0D3CFC2D8BA}" destId="{765582FF-878A-476C-8F1D-59A3A6CD25F4}" srcOrd="1" destOrd="0" presId="urn:microsoft.com/office/officeart/2005/8/layout/hList9"/>
    <dgm:cxn modelId="{82F52707-1505-4B52-B774-D6C3389726E8}" type="presParOf" srcId="{1E27EE33-A6A2-4507-9E0C-819CF2B27D51}" destId="{80CB8CE9-10A7-4BED-AE3F-151BA80C5EE2}" srcOrd="2" destOrd="0" presId="urn:microsoft.com/office/officeart/2005/8/layout/hList9"/>
    <dgm:cxn modelId="{62CB4504-2FE1-42B9-A304-B6BBEA1140E8}" type="presParOf" srcId="{1E27EE33-A6A2-4507-9E0C-819CF2B27D51}" destId="{F98B36BC-E113-404F-AC29-D4AC50290FEF}" srcOrd="3" destOrd="0" presId="urn:microsoft.com/office/officeart/2005/8/layout/hList9"/>
    <dgm:cxn modelId="{961B0CE3-65A9-451F-97A6-D47FF5C1B0E8}" type="presParOf" srcId="{1E27EE33-A6A2-4507-9E0C-819CF2B27D51}" destId="{09BAE906-84FD-4EC1-AC56-9A6E8E8B3561}" srcOrd="4" destOrd="0" presId="urn:microsoft.com/office/officeart/2005/8/layout/hList9"/>
    <dgm:cxn modelId="{A1DF0395-8646-4414-BD6F-CA3DFB17E84C}" type="presParOf" srcId="{1E27EE33-A6A2-4507-9E0C-819CF2B27D51}" destId="{25EAC999-6A24-4BD0-A0C6-BD482CB94D1C}" srcOrd="5" destOrd="0" presId="urn:microsoft.com/office/officeart/2005/8/layout/hList9"/>
    <dgm:cxn modelId="{B2A47321-9036-4915-B3A5-98DEBD8C8538}" type="presParOf" srcId="{1E27EE33-A6A2-4507-9E0C-819CF2B27D51}" destId="{B4F3A111-219A-432A-AB98-DB798B41BA97}" srcOrd="6" destOrd="0" presId="urn:microsoft.com/office/officeart/2005/8/layout/hList9"/>
    <dgm:cxn modelId="{86BF4480-BC06-45C4-AD8B-0DB75FE7A122}" type="presParOf" srcId="{B4F3A111-219A-432A-AB98-DB798B41BA97}" destId="{9E1EF4F4-B36C-4795-B50D-FA091E2693AC}" srcOrd="0" destOrd="0" presId="urn:microsoft.com/office/officeart/2005/8/layout/hList9"/>
    <dgm:cxn modelId="{D5CE45F0-D00A-48BA-9FE4-517E8D2857EE}" type="presParOf" srcId="{B4F3A111-219A-432A-AB98-DB798B41BA97}" destId="{B8C00715-DCF7-49A4-8073-B5256BA24CF7}" srcOrd="1" destOrd="0" presId="urn:microsoft.com/office/officeart/2005/8/layout/hList9"/>
    <dgm:cxn modelId="{1FF06E46-B6BB-42ED-B790-A741C9C7884D}" type="presParOf" srcId="{B8C00715-DCF7-49A4-8073-B5256BA24CF7}" destId="{CBC2B2DF-4378-4558-AC56-4009B0C67C5A}" srcOrd="0" destOrd="0" presId="urn:microsoft.com/office/officeart/2005/8/layout/hList9"/>
    <dgm:cxn modelId="{263FFD4B-1FFE-4D89-992C-C4510BC24D61}" type="presParOf" srcId="{B8C00715-DCF7-49A4-8073-B5256BA24CF7}" destId="{76CCFC75-9C3E-4C76-9ABE-A1777D55E1F1}" srcOrd="1" destOrd="0" presId="urn:microsoft.com/office/officeart/2005/8/layout/hList9"/>
    <dgm:cxn modelId="{99688663-E022-46F1-B13A-CD4678D2D72B}" type="presParOf" srcId="{1E27EE33-A6A2-4507-9E0C-819CF2B27D51}" destId="{E0D3D841-F597-45FF-B779-BDD4262F673E}" srcOrd="7" destOrd="0" presId="urn:microsoft.com/office/officeart/2005/8/layout/hList9"/>
    <dgm:cxn modelId="{4E5AF3B3-0143-447A-B7B6-19D102DE9D71}" type="presParOf" srcId="{1E27EE33-A6A2-4507-9E0C-819CF2B27D51}" destId="{2D4B36C5-B636-4A72-AEF7-0D3467F91007}" srcOrd="8" destOrd="0" presId="urn:microsoft.com/office/officeart/2005/8/layout/hList9"/>
    <dgm:cxn modelId="{12B31510-DC15-451A-B0AF-BE282610C672}" type="presParOf" srcId="{1E27EE33-A6A2-4507-9E0C-819CF2B27D51}" destId="{ABDF2E90-9D3A-4331-B9CD-BB5B50F14A2A}" srcOrd="9" destOrd="0" presId="urn:microsoft.com/office/officeart/2005/8/layout/hList9"/>
    <dgm:cxn modelId="{8B319328-90F0-4BDB-9C05-832359D6BA50}" type="presParOf" srcId="{1E27EE33-A6A2-4507-9E0C-819CF2B27D51}" destId="{847DDE94-A6C9-49EC-ABA8-61981452E6A2}" srcOrd="10" destOrd="0" presId="urn:microsoft.com/office/officeart/2005/8/layout/hList9"/>
    <dgm:cxn modelId="{24CC9DBD-DA77-422B-B5D8-C7FBB943B95C}" type="presParOf" srcId="{1E27EE33-A6A2-4507-9E0C-819CF2B27D51}" destId="{D03A5AE0-4F34-4CCF-A4E8-CACB1819F136}" srcOrd="11" destOrd="0" presId="urn:microsoft.com/office/officeart/2005/8/layout/hList9"/>
    <dgm:cxn modelId="{8F75BFC2-C674-46C9-87FF-7FA8A93B2423}" type="presParOf" srcId="{D03A5AE0-4F34-4CCF-A4E8-CACB1819F136}" destId="{CC76A888-083A-42D4-A20D-DDA6B1AACE6B}" srcOrd="0" destOrd="0" presId="urn:microsoft.com/office/officeart/2005/8/layout/hList9"/>
    <dgm:cxn modelId="{5E5017CF-258C-47A1-8D5F-37F3A9F2A1BD}" type="presParOf" srcId="{D03A5AE0-4F34-4CCF-A4E8-CACB1819F136}" destId="{C0CFAEC6-D1A2-48B1-B319-B75648807074}" srcOrd="1" destOrd="0" presId="urn:microsoft.com/office/officeart/2005/8/layout/hList9"/>
    <dgm:cxn modelId="{789D65D2-4832-46E7-A20E-1FE690FFCD2B}" type="presParOf" srcId="{C0CFAEC6-D1A2-48B1-B319-B75648807074}" destId="{1A69BE75-A057-40E7-8BC9-FECC58726F50}" srcOrd="0" destOrd="0" presId="urn:microsoft.com/office/officeart/2005/8/layout/hList9"/>
    <dgm:cxn modelId="{4692BEDC-6CC7-4CDB-87D5-0AE3B18C470D}" type="presParOf" srcId="{C0CFAEC6-D1A2-48B1-B319-B75648807074}" destId="{61259BF0-27FF-4223-A174-C869B6CB9D35}" srcOrd="1" destOrd="0" presId="urn:microsoft.com/office/officeart/2005/8/layout/hList9"/>
    <dgm:cxn modelId="{ECF1906C-45D9-47B4-96ED-4E4CEF605C1E}" type="presParOf" srcId="{1E27EE33-A6A2-4507-9E0C-819CF2B27D51}" destId="{282F7A52-6C93-4CF0-A517-A26C53656C72}" srcOrd="12" destOrd="0" presId="urn:microsoft.com/office/officeart/2005/8/layout/hList9"/>
    <dgm:cxn modelId="{24BFB9D9-BC5A-42C1-9669-B992197D28EC}" type="presParOf" srcId="{1E27EE33-A6A2-4507-9E0C-819CF2B27D51}" destId="{0110AD85-9E4D-495E-BE94-A665CA55D6B5}" srcOrd="13" destOrd="0" presId="urn:microsoft.com/office/officeart/2005/8/layout/hList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83A3003-9855-401D-88AB-32F62C63414A}"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CA"/>
        </a:p>
      </dgm:t>
    </dgm:pt>
    <dgm:pt modelId="{4342AD17-73A4-4620-A0A0-D412B83C7CF4}">
      <dgm:prSet phldrT="[Text]"/>
      <dgm:spPr/>
      <dgm:t>
        <a:bodyPr/>
        <a:lstStyle/>
        <a:p>
          <a:r>
            <a:rPr lang="en-US" dirty="0" smtClean="0"/>
            <a:t>Education Faculty</a:t>
          </a:r>
          <a:endParaRPr lang="en-CA" dirty="0"/>
        </a:p>
      </dgm:t>
    </dgm:pt>
    <dgm:pt modelId="{7404FD71-1B03-4D37-BA97-C1CAF022E9F5}" type="parTrans" cxnId="{ADF07EF8-D51A-4521-8D44-635F3E230BA7}">
      <dgm:prSet/>
      <dgm:spPr/>
      <dgm:t>
        <a:bodyPr/>
        <a:lstStyle/>
        <a:p>
          <a:endParaRPr lang="en-CA"/>
        </a:p>
      </dgm:t>
    </dgm:pt>
    <dgm:pt modelId="{6E3FBAD2-0699-4005-813A-DB6358BABFF8}" type="sibTrans" cxnId="{ADF07EF8-D51A-4521-8D44-635F3E230BA7}">
      <dgm:prSet/>
      <dgm:spPr/>
      <dgm:t>
        <a:bodyPr/>
        <a:lstStyle/>
        <a:p>
          <a:endParaRPr lang="en-CA"/>
        </a:p>
      </dgm:t>
    </dgm:pt>
    <dgm:pt modelId="{84EA0103-F571-4FBA-AD71-AE64C13BEAAC}">
      <dgm:prSet phldrT="[Text]"/>
      <dgm:spPr/>
      <dgm:t>
        <a:bodyPr/>
        <a:lstStyle/>
        <a:p>
          <a:r>
            <a:rPr lang="en-US" dirty="0" smtClean="0"/>
            <a:t>14/17 Compensation to Reward Teaching</a:t>
          </a:r>
          <a:endParaRPr lang="en-CA" dirty="0"/>
        </a:p>
      </dgm:t>
    </dgm:pt>
    <dgm:pt modelId="{297597C2-789A-459F-8444-89CCBA2EC31E}" type="parTrans" cxnId="{36532409-9182-4635-B8B8-93FF67103409}">
      <dgm:prSet/>
      <dgm:spPr/>
      <dgm:t>
        <a:bodyPr/>
        <a:lstStyle/>
        <a:p>
          <a:endParaRPr lang="en-CA"/>
        </a:p>
      </dgm:t>
    </dgm:pt>
    <dgm:pt modelId="{60A5D1DB-0527-46A1-9235-6444025D6AC6}" type="sibTrans" cxnId="{36532409-9182-4635-B8B8-93FF67103409}">
      <dgm:prSet/>
      <dgm:spPr/>
      <dgm:t>
        <a:bodyPr/>
        <a:lstStyle/>
        <a:p>
          <a:endParaRPr lang="en-CA"/>
        </a:p>
      </dgm:t>
    </dgm:pt>
    <dgm:pt modelId="{59395CAD-290E-429D-AB52-AD605DA0B86C}">
      <dgm:prSet phldrT="[Text]"/>
      <dgm:spPr/>
      <dgm:t>
        <a:bodyPr/>
        <a:lstStyle/>
        <a:p>
          <a:r>
            <a:rPr lang="en-US" dirty="0" err="1" smtClean="0"/>
            <a:t>CPD</a:t>
          </a:r>
          <a:endParaRPr lang="en-CA" dirty="0"/>
        </a:p>
      </dgm:t>
    </dgm:pt>
    <dgm:pt modelId="{E04CAB13-FB81-4A03-B207-FFF071B4FA07}" type="parTrans" cxnId="{C191A54F-A6BA-4145-8BF9-7DF85A37CF0C}">
      <dgm:prSet/>
      <dgm:spPr/>
      <dgm:t>
        <a:bodyPr/>
        <a:lstStyle/>
        <a:p>
          <a:endParaRPr lang="en-CA"/>
        </a:p>
      </dgm:t>
    </dgm:pt>
    <dgm:pt modelId="{486D3EA1-418D-4123-98E6-F7A4A2F9A4E7}" type="sibTrans" cxnId="{C191A54F-A6BA-4145-8BF9-7DF85A37CF0C}">
      <dgm:prSet/>
      <dgm:spPr/>
      <dgm:t>
        <a:bodyPr/>
        <a:lstStyle/>
        <a:p>
          <a:endParaRPr lang="en-CA"/>
        </a:p>
      </dgm:t>
    </dgm:pt>
    <dgm:pt modelId="{63F06CF1-AF01-431E-81A4-0DC834A67B7E}">
      <dgm:prSet phldrT="[Text]"/>
      <dgm:spPr/>
      <dgm:t>
        <a:bodyPr/>
        <a:lstStyle/>
        <a:p>
          <a:r>
            <a:rPr lang="en-US" dirty="0" smtClean="0"/>
            <a:t>10/17 Host Annual </a:t>
          </a:r>
          <a:r>
            <a:rPr lang="en-US" dirty="0" err="1" smtClean="0"/>
            <a:t>CPD</a:t>
          </a:r>
          <a:r>
            <a:rPr lang="en-US" dirty="0" smtClean="0"/>
            <a:t> Conference</a:t>
          </a:r>
          <a:endParaRPr lang="en-CA" dirty="0"/>
        </a:p>
      </dgm:t>
    </dgm:pt>
    <dgm:pt modelId="{2EB6B940-A1AD-41D0-B652-D377B8380DCA}" type="parTrans" cxnId="{F717F553-EB77-42BE-8C56-B5B4F9323490}">
      <dgm:prSet/>
      <dgm:spPr/>
      <dgm:t>
        <a:bodyPr/>
        <a:lstStyle/>
        <a:p>
          <a:endParaRPr lang="en-CA"/>
        </a:p>
      </dgm:t>
    </dgm:pt>
    <dgm:pt modelId="{79EB8610-89F3-46DC-8AB4-78BE5D0260C1}" type="sibTrans" cxnId="{F717F553-EB77-42BE-8C56-B5B4F9323490}">
      <dgm:prSet/>
      <dgm:spPr/>
      <dgm:t>
        <a:bodyPr/>
        <a:lstStyle/>
        <a:p>
          <a:endParaRPr lang="en-CA"/>
        </a:p>
      </dgm:t>
    </dgm:pt>
    <dgm:pt modelId="{2CF58764-6FF5-4B58-AC22-29342DE0A4F1}">
      <dgm:prSet phldrT="[Text]"/>
      <dgm:spPr/>
      <dgm:t>
        <a:bodyPr/>
        <a:lstStyle/>
        <a:p>
          <a:r>
            <a:rPr lang="en-US" dirty="0" smtClean="0"/>
            <a:t>11/17 Host </a:t>
          </a:r>
          <a:r>
            <a:rPr lang="en-US" dirty="0" err="1" smtClean="0"/>
            <a:t>ACLS</a:t>
          </a:r>
          <a:r>
            <a:rPr lang="en-US" dirty="0" smtClean="0"/>
            <a:t> Course/</a:t>
          </a:r>
          <a:r>
            <a:rPr lang="en-US" dirty="0" err="1" smtClean="0"/>
            <a:t>WS</a:t>
          </a:r>
          <a:endParaRPr lang="en-CA" dirty="0"/>
        </a:p>
      </dgm:t>
    </dgm:pt>
    <dgm:pt modelId="{F5EB43A8-B26C-465A-9944-8FAC1445311D}" type="parTrans" cxnId="{806BC21C-D447-4550-AE1A-539E04EC7F88}">
      <dgm:prSet/>
      <dgm:spPr/>
      <dgm:t>
        <a:bodyPr/>
        <a:lstStyle/>
        <a:p>
          <a:endParaRPr lang="en-CA"/>
        </a:p>
      </dgm:t>
    </dgm:pt>
    <dgm:pt modelId="{B72AB2EA-EFE2-4867-A3EC-C9630EEDEE02}" type="sibTrans" cxnId="{806BC21C-D447-4550-AE1A-539E04EC7F88}">
      <dgm:prSet/>
      <dgm:spPr/>
      <dgm:t>
        <a:bodyPr/>
        <a:lstStyle/>
        <a:p>
          <a:endParaRPr lang="en-CA"/>
        </a:p>
      </dgm:t>
    </dgm:pt>
    <dgm:pt modelId="{C75E4069-A8B1-48A1-9DE8-FB887BA02391}">
      <dgm:prSet phldrT="[Text]"/>
      <dgm:spPr/>
      <dgm:t>
        <a:bodyPr/>
        <a:lstStyle/>
        <a:p>
          <a:r>
            <a:rPr lang="en-US" dirty="0" smtClean="0"/>
            <a:t>Faculty Development</a:t>
          </a:r>
          <a:endParaRPr lang="en-CA" dirty="0"/>
        </a:p>
      </dgm:t>
    </dgm:pt>
    <dgm:pt modelId="{BD5C8A9F-57A1-4208-8D73-739F756BD839}" type="parTrans" cxnId="{ED34B154-8C24-4925-986A-957725B71844}">
      <dgm:prSet/>
      <dgm:spPr/>
      <dgm:t>
        <a:bodyPr/>
        <a:lstStyle/>
        <a:p>
          <a:endParaRPr lang="en-CA"/>
        </a:p>
      </dgm:t>
    </dgm:pt>
    <dgm:pt modelId="{820DF22B-01DB-47E3-9A17-2A652CB23C0A}" type="sibTrans" cxnId="{ED34B154-8C24-4925-986A-957725B71844}">
      <dgm:prSet/>
      <dgm:spPr/>
      <dgm:t>
        <a:bodyPr/>
        <a:lstStyle/>
        <a:p>
          <a:endParaRPr lang="en-CA"/>
        </a:p>
      </dgm:t>
    </dgm:pt>
    <dgm:pt modelId="{AADA6A38-09BF-425A-8B0B-6F367A4F45CD}">
      <dgm:prSet phldrT="[Text]"/>
      <dgm:spPr/>
      <dgm:t>
        <a:bodyPr/>
        <a:lstStyle/>
        <a:p>
          <a:r>
            <a:rPr lang="en-US" dirty="0" smtClean="0"/>
            <a:t>13/17 Provide Faculty Development</a:t>
          </a:r>
          <a:endParaRPr lang="en-CA" dirty="0"/>
        </a:p>
      </dgm:t>
    </dgm:pt>
    <dgm:pt modelId="{EAAD34B4-2535-4CA7-9274-1F27A0960D42}" type="parTrans" cxnId="{A28A84E3-9A29-4039-9686-8F954CEB6558}">
      <dgm:prSet/>
      <dgm:spPr/>
      <dgm:t>
        <a:bodyPr/>
        <a:lstStyle/>
        <a:p>
          <a:endParaRPr lang="en-CA"/>
        </a:p>
      </dgm:t>
    </dgm:pt>
    <dgm:pt modelId="{41A01D2D-054D-4F2E-92E3-3C3C95F361D0}" type="sibTrans" cxnId="{A28A84E3-9A29-4039-9686-8F954CEB6558}">
      <dgm:prSet/>
      <dgm:spPr/>
      <dgm:t>
        <a:bodyPr/>
        <a:lstStyle/>
        <a:p>
          <a:endParaRPr lang="en-CA"/>
        </a:p>
      </dgm:t>
    </dgm:pt>
    <dgm:pt modelId="{307D5B10-294A-49AC-B382-C6D868547BCC}">
      <dgm:prSet phldrT="[Text]"/>
      <dgm:spPr/>
      <dgm:t>
        <a:bodyPr/>
        <a:lstStyle/>
        <a:p>
          <a:r>
            <a:rPr lang="en-US" dirty="0" smtClean="0"/>
            <a:t>13/17 Annual Faculty Retreats</a:t>
          </a:r>
          <a:endParaRPr lang="en-CA" dirty="0"/>
        </a:p>
      </dgm:t>
    </dgm:pt>
    <dgm:pt modelId="{A91FBBF1-3493-47D9-BEEE-0DC2CB62A7CF}" type="parTrans" cxnId="{372562AF-0476-4FF8-AD7F-B8236CE27E40}">
      <dgm:prSet/>
      <dgm:spPr/>
      <dgm:t>
        <a:bodyPr/>
        <a:lstStyle/>
        <a:p>
          <a:endParaRPr lang="en-CA"/>
        </a:p>
      </dgm:t>
    </dgm:pt>
    <dgm:pt modelId="{648E4667-CC6A-43DD-9911-CD07A75D4B03}" type="sibTrans" cxnId="{372562AF-0476-4FF8-AD7F-B8236CE27E40}">
      <dgm:prSet/>
      <dgm:spPr/>
      <dgm:t>
        <a:bodyPr/>
        <a:lstStyle/>
        <a:p>
          <a:endParaRPr lang="en-CA"/>
        </a:p>
      </dgm:t>
    </dgm:pt>
    <dgm:pt modelId="{D12896B6-58F1-4685-B91C-1EA1367CC08D}">
      <dgm:prSet phldrT="[Text]"/>
      <dgm:spPr/>
      <dgm:t>
        <a:bodyPr/>
        <a:lstStyle/>
        <a:p>
          <a:r>
            <a:rPr lang="en-US" dirty="0" smtClean="0"/>
            <a:t>10/17 Host </a:t>
          </a:r>
          <a:r>
            <a:rPr lang="en-US" dirty="0" err="1" smtClean="0"/>
            <a:t>ATLS</a:t>
          </a:r>
          <a:r>
            <a:rPr lang="en-US" dirty="0" smtClean="0"/>
            <a:t> Course/</a:t>
          </a:r>
          <a:r>
            <a:rPr lang="en-US" dirty="0" err="1" smtClean="0"/>
            <a:t>WS</a:t>
          </a:r>
          <a:endParaRPr lang="en-CA" dirty="0"/>
        </a:p>
      </dgm:t>
    </dgm:pt>
    <dgm:pt modelId="{53490CF6-BC66-4328-9788-A59AB63DCFC5}" type="parTrans" cxnId="{8F20A9DD-CD39-4E65-8F42-FCC8654ADF4D}">
      <dgm:prSet/>
      <dgm:spPr/>
      <dgm:t>
        <a:bodyPr/>
        <a:lstStyle/>
        <a:p>
          <a:endParaRPr lang="en-CA"/>
        </a:p>
      </dgm:t>
    </dgm:pt>
    <dgm:pt modelId="{CDCF3AB0-D9B1-4419-8EE7-EEFB5AF9C3AB}" type="sibTrans" cxnId="{8F20A9DD-CD39-4E65-8F42-FCC8654ADF4D}">
      <dgm:prSet/>
      <dgm:spPr/>
      <dgm:t>
        <a:bodyPr/>
        <a:lstStyle/>
        <a:p>
          <a:endParaRPr lang="en-CA"/>
        </a:p>
      </dgm:t>
    </dgm:pt>
    <dgm:pt modelId="{C0E0A1D5-B370-4DF1-9F10-751F1DE1809E}">
      <dgm:prSet phldrT="[Text]"/>
      <dgm:spPr/>
      <dgm:t>
        <a:bodyPr/>
        <a:lstStyle/>
        <a:p>
          <a:r>
            <a:rPr lang="en-US" dirty="0" smtClean="0"/>
            <a:t>10/17 </a:t>
          </a:r>
          <a:r>
            <a:rPr lang="en-US" dirty="0" err="1" smtClean="0"/>
            <a:t>CPD</a:t>
          </a:r>
          <a:r>
            <a:rPr lang="en-US" dirty="0" smtClean="0"/>
            <a:t> Outreach</a:t>
          </a:r>
          <a:endParaRPr lang="en-CA" dirty="0"/>
        </a:p>
      </dgm:t>
    </dgm:pt>
    <dgm:pt modelId="{56A51E52-4C9F-4E54-A71D-8D46826EDD89}" type="parTrans" cxnId="{41E82ABD-FACF-4BAF-AF65-67791F98ED27}">
      <dgm:prSet/>
      <dgm:spPr/>
      <dgm:t>
        <a:bodyPr/>
        <a:lstStyle/>
        <a:p>
          <a:endParaRPr lang="en-CA"/>
        </a:p>
      </dgm:t>
    </dgm:pt>
    <dgm:pt modelId="{D333DEBE-A7C5-4C59-A794-78958065E719}" type="sibTrans" cxnId="{41E82ABD-FACF-4BAF-AF65-67791F98ED27}">
      <dgm:prSet/>
      <dgm:spPr/>
      <dgm:t>
        <a:bodyPr/>
        <a:lstStyle/>
        <a:p>
          <a:endParaRPr lang="en-CA"/>
        </a:p>
      </dgm:t>
    </dgm:pt>
    <dgm:pt modelId="{36851C37-48E5-4194-AC75-C3F4A49859BB}">
      <dgm:prSet phldrT="[Text]"/>
      <dgm:spPr/>
      <dgm:t>
        <a:bodyPr/>
        <a:lstStyle/>
        <a:p>
          <a:r>
            <a:rPr lang="en-US" dirty="0" smtClean="0"/>
            <a:t>14/17 Access to PhD Educators</a:t>
          </a:r>
          <a:endParaRPr lang="en-CA" dirty="0"/>
        </a:p>
      </dgm:t>
    </dgm:pt>
    <dgm:pt modelId="{06BB578B-00B4-46A0-9B98-4DE2B9D379E9}" type="parTrans" cxnId="{D2D41BBD-2523-47D9-AF4B-29A17FF3F6D7}">
      <dgm:prSet/>
      <dgm:spPr/>
      <dgm:t>
        <a:bodyPr/>
        <a:lstStyle/>
        <a:p>
          <a:endParaRPr lang="en-CA"/>
        </a:p>
      </dgm:t>
    </dgm:pt>
    <dgm:pt modelId="{36496E73-713F-4B27-AF87-B99DB088DF67}" type="sibTrans" cxnId="{D2D41BBD-2523-47D9-AF4B-29A17FF3F6D7}">
      <dgm:prSet/>
      <dgm:spPr/>
      <dgm:t>
        <a:bodyPr/>
        <a:lstStyle/>
        <a:p>
          <a:endParaRPr lang="en-CA"/>
        </a:p>
      </dgm:t>
    </dgm:pt>
    <dgm:pt modelId="{DAE9A6C8-7B2E-45E4-B704-3729EEAD89D4}">
      <dgm:prSet phldrT="[Text]"/>
      <dgm:spPr/>
      <dgm:t>
        <a:bodyPr/>
        <a:lstStyle/>
        <a:p>
          <a:r>
            <a:rPr lang="en-US" dirty="0" smtClean="0"/>
            <a:t>Education Scholarship</a:t>
          </a:r>
          <a:endParaRPr lang="en-CA" dirty="0"/>
        </a:p>
      </dgm:t>
    </dgm:pt>
    <dgm:pt modelId="{E5F91C4A-B01E-40C4-BBDC-9E7704584DD2}" type="parTrans" cxnId="{1F73E6F2-C5FF-46DC-B671-44805A92C703}">
      <dgm:prSet/>
      <dgm:spPr/>
      <dgm:t>
        <a:bodyPr/>
        <a:lstStyle/>
        <a:p>
          <a:endParaRPr lang="en-CA"/>
        </a:p>
      </dgm:t>
    </dgm:pt>
    <dgm:pt modelId="{17ABE04B-59D2-45C5-8817-8FB97570F9EC}" type="sibTrans" cxnId="{1F73E6F2-C5FF-46DC-B671-44805A92C703}">
      <dgm:prSet/>
      <dgm:spPr/>
      <dgm:t>
        <a:bodyPr/>
        <a:lstStyle/>
        <a:p>
          <a:endParaRPr lang="en-CA"/>
        </a:p>
      </dgm:t>
    </dgm:pt>
    <dgm:pt modelId="{8219C26D-9B8F-4467-A430-9B5C28018315}">
      <dgm:prSet phldrT="[Text]"/>
      <dgm:spPr/>
      <dgm:t>
        <a:bodyPr/>
        <a:lstStyle/>
        <a:p>
          <a:r>
            <a:rPr lang="en-US" dirty="0" smtClean="0"/>
            <a:t>8/17 Reward Faculty for Education Scholarship (Non-salary)</a:t>
          </a:r>
          <a:endParaRPr lang="en-CA" dirty="0"/>
        </a:p>
      </dgm:t>
    </dgm:pt>
    <dgm:pt modelId="{0FC0E7F5-905C-4220-B5FD-E9505FE8242A}" type="parTrans" cxnId="{F884F407-13AF-4891-8E64-5A647741993F}">
      <dgm:prSet/>
      <dgm:spPr/>
      <dgm:t>
        <a:bodyPr/>
        <a:lstStyle/>
        <a:p>
          <a:endParaRPr lang="en-CA"/>
        </a:p>
      </dgm:t>
    </dgm:pt>
    <dgm:pt modelId="{F457D42E-345E-4A86-880F-D2064812EA5F}" type="sibTrans" cxnId="{F884F407-13AF-4891-8E64-5A647741993F}">
      <dgm:prSet/>
      <dgm:spPr/>
      <dgm:t>
        <a:bodyPr/>
        <a:lstStyle/>
        <a:p>
          <a:endParaRPr lang="en-CA"/>
        </a:p>
      </dgm:t>
    </dgm:pt>
    <dgm:pt modelId="{7407E377-9832-43B1-9FD7-F68541C8A10C}">
      <dgm:prSet phldrT="[Text]"/>
      <dgm:spPr/>
      <dgm:t>
        <a:bodyPr/>
        <a:lstStyle/>
        <a:p>
          <a:r>
            <a:rPr lang="en-US" dirty="0" smtClean="0"/>
            <a:t>11/17 Provide Education Grants (Non-salary)</a:t>
          </a:r>
          <a:endParaRPr lang="en-CA" dirty="0"/>
        </a:p>
      </dgm:t>
    </dgm:pt>
    <dgm:pt modelId="{AA18B3D5-6029-4162-B918-426CDE8DD857}" type="parTrans" cxnId="{F7F24C40-311F-4234-93A8-120FA39B86E1}">
      <dgm:prSet/>
      <dgm:spPr/>
      <dgm:t>
        <a:bodyPr/>
        <a:lstStyle/>
        <a:p>
          <a:endParaRPr lang="en-CA"/>
        </a:p>
      </dgm:t>
    </dgm:pt>
    <dgm:pt modelId="{43E8F991-2F41-4A66-BB7C-184DD213E887}" type="sibTrans" cxnId="{F7F24C40-311F-4234-93A8-120FA39B86E1}">
      <dgm:prSet/>
      <dgm:spPr/>
      <dgm:t>
        <a:bodyPr/>
        <a:lstStyle/>
        <a:p>
          <a:endParaRPr lang="en-CA"/>
        </a:p>
      </dgm:t>
    </dgm:pt>
    <dgm:pt modelId="{1125E88C-2C85-47A9-B807-CFB3AE6233DE}" type="pres">
      <dgm:prSet presAssocID="{F83A3003-9855-401D-88AB-32F62C63414A}" presName="Name0" presStyleCnt="0">
        <dgm:presLayoutVars>
          <dgm:dir/>
          <dgm:animLvl val="lvl"/>
          <dgm:resizeHandles val="exact"/>
        </dgm:presLayoutVars>
      </dgm:prSet>
      <dgm:spPr/>
      <dgm:t>
        <a:bodyPr/>
        <a:lstStyle/>
        <a:p>
          <a:endParaRPr lang="en-CA"/>
        </a:p>
      </dgm:t>
    </dgm:pt>
    <dgm:pt modelId="{8A79ADA4-328B-4785-8B25-DC9F46BCCEF5}" type="pres">
      <dgm:prSet presAssocID="{4342AD17-73A4-4620-A0A0-D412B83C7CF4}" presName="linNode" presStyleCnt="0"/>
      <dgm:spPr/>
    </dgm:pt>
    <dgm:pt modelId="{C20984E9-0476-45C0-A62F-364CB8324F8C}" type="pres">
      <dgm:prSet presAssocID="{4342AD17-73A4-4620-A0A0-D412B83C7CF4}" presName="parentText" presStyleLbl="node1" presStyleIdx="0" presStyleCnt="4" custScaleX="54744">
        <dgm:presLayoutVars>
          <dgm:chMax val="1"/>
          <dgm:bulletEnabled val="1"/>
        </dgm:presLayoutVars>
      </dgm:prSet>
      <dgm:spPr/>
      <dgm:t>
        <a:bodyPr/>
        <a:lstStyle/>
        <a:p>
          <a:endParaRPr lang="en-CA"/>
        </a:p>
      </dgm:t>
    </dgm:pt>
    <dgm:pt modelId="{2CDA24CA-8E08-4E2A-98BB-F598F17BF71D}" type="pres">
      <dgm:prSet presAssocID="{4342AD17-73A4-4620-A0A0-D412B83C7CF4}" presName="descendantText" presStyleLbl="alignAccFollowNode1" presStyleIdx="0" presStyleCnt="4">
        <dgm:presLayoutVars>
          <dgm:bulletEnabled val="1"/>
        </dgm:presLayoutVars>
      </dgm:prSet>
      <dgm:spPr/>
      <dgm:t>
        <a:bodyPr/>
        <a:lstStyle/>
        <a:p>
          <a:endParaRPr lang="en-CA"/>
        </a:p>
      </dgm:t>
    </dgm:pt>
    <dgm:pt modelId="{18399051-BEB4-4440-95FA-8B569D840518}" type="pres">
      <dgm:prSet presAssocID="{6E3FBAD2-0699-4005-813A-DB6358BABFF8}" presName="sp" presStyleCnt="0"/>
      <dgm:spPr/>
    </dgm:pt>
    <dgm:pt modelId="{A72CC626-CAD3-4DA8-A707-A77237784AFF}" type="pres">
      <dgm:prSet presAssocID="{59395CAD-290E-429D-AB52-AD605DA0B86C}" presName="linNode" presStyleCnt="0"/>
      <dgm:spPr/>
    </dgm:pt>
    <dgm:pt modelId="{0D3003C2-0545-499A-A061-F98C4A1B1F26}" type="pres">
      <dgm:prSet presAssocID="{59395CAD-290E-429D-AB52-AD605DA0B86C}" presName="parentText" presStyleLbl="node1" presStyleIdx="1" presStyleCnt="4" custScaleX="54744">
        <dgm:presLayoutVars>
          <dgm:chMax val="1"/>
          <dgm:bulletEnabled val="1"/>
        </dgm:presLayoutVars>
      </dgm:prSet>
      <dgm:spPr/>
      <dgm:t>
        <a:bodyPr/>
        <a:lstStyle/>
        <a:p>
          <a:endParaRPr lang="en-CA"/>
        </a:p>
      </dgm:t>
    </dgm:pt>
    <dgm:pt modelId="{5555E584-1EF9-4700-BF66-B3E276A6E297}" type="pres">
      <dgm:prSet presAssocID="{59395CAD-290E-429D-AB52-AD605DA0B86C}" presName="descendantText" presStyleLbl="alignAccFollowNode1" presStyleIdx="1" presStyleCnt="4">
        <dgm:presLayoutVars>
          <dgm:bulletEnabled val="1"/>
        </dgm:presLayoutVars>
      </dgm:prSet>
      <dgm:spPr/>
      <dgm:t>
        <a:bodyPr/>
        <a:lstStyle/>
        <a:p>
          <a:endParaRPr lang="en-CA"/>
        </a:p>
      </dgm:t>
    </dgm:pt>
    <dgm:pt modelId="{8097AC8A-537B-46A4-9BA1-57423976F4F1}" type="pres">
      <dgm:prSet presAssocID="{486D3EA1-418D-4123-98E6-F7A4A2F9A4E7}" presName="sp" presStyleCnt="0"/>
      <dgm:spPr/>
    </dgm:pt>
    <dgm:pt modelId="{3886A281-E392-476A-8670-D955D128984E}" type="pres">
      <dgm:prSet presAssocID="{C75E4069-A8B1-48A1-9DE8-FB887BA02391}" presName="linNode" presStyleCnt="0"/>
      <dgm:spPr/>
    </dgm:pt>
    <dgm:pt modelId="{29A9CF5E-F6DA-4FA6-BCED-30039A6E074F}" type="pres">
      <dgm:prSet presAssocID="{C75E4069-A8B1-48A1-9DE8-FB887BA02391}" presName="parentText" presStyleLbl="node1" presStyleIdx="2" presStyleCnt="4" custScaleX="54744">
        <dgm:presLayoutVars>
          <dgm:chMax val="1"/>
          <dgm:bulletEnabled val="1"/>
        </dgm:presLayoutVars>
      </dgm:prSet>
      <dgm:spPr/>
      <dgm:t>
        <a:bodyPr/>
        <a:lstStyle/>
        <a:p>
          <a:endParaRPr lang="en-CA"/>
        </a:p>
      </dgm:t>
    </dgm:pt>
    <dgm:pt modelId="{0E52D152-E5FC-4C92-AD8F-13375473DFCA}" type="pres">
      <dgm:prSet presAssocID="{C75E4069-A8B1-48A1-9DE8-FB887BA02391}" presName="descendantText" presStyleLbl="alignAccFollowNode1" presStyleIdx="2" presStyleCnt="4">
        <dgm:presLayoutVars>
          <dgm:bulletEnabled val="1"/>
        </dgm:presLayoutVars>
      </dgm:prSet>
      <dgm:spPr/>
      <dgm:t>
        <a:bodyPr/>
        <a:lstStyle/>
        <a:p>
          <a:endParaRPr lang="en-CA"/>
        </a:p>
      </dgm:t>
    </dgm:pt>
    <dgm:pt modelId="{29AAC54B-7A95-4055-8CE4-B089DEEE3E76}" type="pres">
      <dgm:prSet presAssocID="{820DF22B-01DB-47E3-9A17-2A652CB23C0A}" presName="sp" presStyleCnt="0"/>
      <dgm:spPr/>
    </dgm:pt>
    <dgm:pt modelId="{55EF8478-DAE7-48C5-A9A9-D523A3C6BC33}" type="pres">
      <dgm:prSet presAssocID="{DAE9A6C8-7B2E-45E4-B704-3729EEAD89D4}" presName="linNode" presStyleCnt="0"/>
      <dgm:spPr/>
    </dgm:pt>
    <dgm:pt modelId="{1F4AC887-B450-4C8D-BFCE-0DBC2A402EDA}" type="pres">
      <dgm:prSet presAssocID="{DAE9A6C8-7B2E-45E4-B704-3729EEAD89D4}" presName="parentText" presStyleLbl="node1" presStyleIdx="3" presStyleCnt="4" custScaleX="54744">
        <dgm:presLayoutVars>
          <dgm:chMax val="1"/>
          <dgm:bulletEnabled val="1"/>
        </dgm:presLayoutVars>
      </dgm:prSet>
      <dgm:spPr/>
      <dgm:t>
        <a:bodyPr/>
        <a:lstStyle/>
        <a:p>
          <a:endParaRPr lang="en-CA"/>
        </a:p>
      </dgm:t>
    </dgm:pt>
    <dgm:pt modelId="{636A7D91-C3BC-4CE7-9B15-1703F96C661F}" type="pres">
      <dgm:prSet presAssocID="{DAE9A6C8-7B2E-45E4-B704-3729EEAD89D4}" presName="descendantText" presStyleLbl="alignAccFollowNode1" presStyleIdx="3" presStyleCnt="4">
        <dgm:presLayoutVars>
          <dgm:bulletEnabled val="1"/>
        </dgm:presLayoutVars>
      </dgm:prSet>
      <dgm:spPr/>
      <dgm:t>
        <a:bodyPr/>
        <a:lstStyle/>
        <a:p>
          <a:endParaRPr lang="en-CA"/>
        </a:p>
      </dgm:t>
    </dgm:pt>
  </dgm:ptLst>
  <dgm:cxnLst>
    <dgm:cxn modelId="{41E82ABD-FACF-4BAF-AF65-67791F98ED27}" srcId="{59395CAD-290E-429D-AB52-AD605DA0B86C}" destId="{C0E0A1D5-B370-4DF1-9F10-751F1DE1809E}" srcOrd="3" destOrd="0" parTransId="{56A51E52-4C9F-4E54-A71D-8D46826EDD89}" sibTransId="{D333DEBE-A7C5-4C59-A794-78958065E719}"/>
    <dgm:cxn modelId="{F884F407-13AF-4891-8E64-5A647741993F}" srcId="{DAE9A6C8-7B2E-45E4-B704-3729EEAD89D4}" destId="{8219C26D-9B8F-4467-A430-9B5C28018315}" srcOrd="1" destOrd="0" parTransId="{0FC0E7F5-905C-4220-B5FD-E9505FE8242A}" sibTransId="{F457D42E-345E-4A86-880F-D2064812EA5F}"/>
    <dgm:cxn modelId="{435EE7B2-6D1A-4686-860E-F1E5C1617FD5}" type="presOf" srcId="{36851C37-48E5-4194-AC75-C3F4A49859BB}" destId="{636A7D91-C3BC-4CE7-9B15-1703F96C661F}" srcOrd="0" destOrd="0" presId="urn:microsoft.com/office/officeart/2005/8/layout/vList5"/>
    <dgm:cxn modelId="{3AA4CD77-3327-4EDF-ABE6-5E044861109B}" type="presOf" srcId="{C75E4069-A8B1-48A1-9DE8-FB887BA02391}" destId="{29A9CF5E-F6DA-4FA6-BCED-30039A6E074F}" srcOrd="0" destOrd="0" presId="urn:microsoft.com/office/officeart/2005/8/layout/vList5"/>
    <dgm:cxn modelId="{FB204853-C553-4A46-90C7-BBBA8D6067A7}" type="presOf" srcId="{7407E377-9832-43B1-9FD7-F68541C8A10C}" destId="{636A7D91-C3BC-4CE7-9B15-1703F96C661F}" srcOrd="0" destOrd="2" presId="urn:microsoft.com/office/officeart/2005/8/layout/vList5"/>
    <dgm:cxn modelId="{ED34B154-8C24-4925-986A-957725B71844}" srcId="{F83A3003-9855-401D-88AB-32F62C63414A}" destId="{C75E4069-A8B1-48A1-9DE8-FB887BA02391}" srcOrd="2" destOrd="0" parTransId="{BD5C8A9F-57A1-4208-8D73-739F756BD839}" sibTransId="{820DF22B-01DB-47E3-9A17-2A652CB23C0A}"/>
    <dgm:cxn modelId="{5CCB752D-2059-4CD7-A5FA-8B4BFEBBC00C}" type="presOf" srcId="{4342AD17-73A4-4620-A0A0-D412B83C7CF4}" destId="{C20984E9-0476-45C0-A62F-364CB8324F8C}" srcOrd="0" destOrd="0" presId="urn:microsoft.com/office/officeart/2005/8/layout/vList5"/>
    <dgm:cxn modelId="{A00DECD8-CD83-4955-AAC6-0391660019FF}" type="presOf" srcId="{DAE9A6C8-7B2E-45E4-B704-3729EEAD89D4}" destId="{1F4AC887-B450-4C8D-BFCE-0DBC2A402EDA}" srcOrd="0" destOrd="0" presId="urn:microsoft.com/office/officeart/2005/8/layout/vList5"/>
    <dgm:cxn modelId="{6206754C-4A9F-4E25-B186-72E57CB86593}" type="presOf" srcId="{307D5B10-294A-49AC-B382-C6D868547BCC}" destId="{0E52D152-E5FC-4C92-AD8F-13375473DFCA}" srcOrd="0" destOrd="1" presId="urn:microsoft.com/office/officeart/2005/8/layout/vList5"/>
    <dgm:cxn modelId="{ADF07EF8-D51A-4521-8D44-635F3E230BA7}" srcId="{F83A3003-9855-401D-88AB-32F62C63414A}" destId="{4342AD17-73A4-4620-A0A0-D412B83C7CF4}" srcOrd="0" destOrd="0" parTransId="{7404FD71-1B03-4D37-BA97-C1CAF022E9F5}" sibTransId="{6E3FBAD2-0699-4005-813A-DB6358BABFF8}"/>
    <dgm:cxn modelId="{F717F553-EB77-42BE-8C56-B5B4F9323490}" srcId="{59395CAD-290E-429D-AB52-AD605DA0B86C}" destId="{63F06CF1-AF01-431E-81A4-0DC834A67B7E}" srcOrd="0" destOrd="0" parTransId="{2EB6B940-A1AD-41D0-B652-D377B8380DCA}" sibTransId="{79EB8610-89F3-46DC-8AB4-78BE5D0260C1}"/>
    <dgm:cxn modelId="{372562AF-0476-4FF8-AD7F-B8236CE27E40}" srcId="{C75E4069-A8B1-48A1-9DE8-FB887BA02391}" destId="{307D5B10-294A-49AC-B382-C6D868547BCC}" srcOrd="1" destOrd="0" parTransId="{A91FBBF1-3493-47D9-BEEE-0DC2CB62A7CF}" sibTransId="{648E4667-CC6A-43DD-9911-CD07A75D4B03}"/>
    <dgm:cxn modelId="{A28A84E3-9A29-4039-9686-8F954CEB6558}" srcId="{C75E4069-A8B1-48A1-9DE8-FB887BA02391}" destId="{AADA6A38-09BF-425A-8B0B-6F367A4F45CD}" srcOrd="0" destOrd="0" parTransId="{EAAD34B4-2535-4CA7-9274-1F27A0960D42}" sibTransId="{41A01D2D-054D-4F2E-92E3-3C3C95F361D0}"/>
    <dgm:cxn modelId="{C96CCF61-ABAC-4FEB-AAFE-CE1B5BD21B59}" type="presOf" srcId="{2CF58764-6FF5-4B58-AC22-29342DE0A4F1}" destId="{5555E584-1EF9-4700-BF66-B3E276A6E297}" srcOrd="0" destOrd="1" presId="urn:microsoft.com/office/officeart/2005/8/layout/vList5"/>
    <dgm:cxn modelId="{7B898B91-EB78-4EFF-9824-11D1F8621626}" type="presOf" srcId="{8219C26D-9B8F-4467-A430-9B5C28018315}" destId="{636A7D91-C3BC-4CE7-9B15-1703F96C661F}" srcOrd="0" destOrd="1" presId="urn:microsoft.com/office/officeart/2005/8/layout/vList5"/>
    <dgm:cxn modelId="{ECA683A9-4DC5-4B1C-9B04-F3C163E36DD4}" type="presOf" srcId="{63F06CF1-AF01-431E-81A4-0DC834A67B7E}" destId="{5555E584-1EF9-4700-BF66-B3E276A6E297}" srcOrd="0" destOrd="0" presId="urn:microsoft.com/office/officeart/2005/8/layout/vList5"/>
    <dgm:cxn modelId="{D2D41BBD-2523-47D9-AF4B-29A17FF3F6D7}" srcId="{DAE9A6C8-7B2E-45E4-B704-3729EEAD89D4}" destId="{36851C37-48E5-4194-AC75-C3F4A49859BB}" srcOrd="0" destOrd="0" parTransId="{06BB578B-00B4-46A0-9B98-4DE2B9D379E9}" sibTransId="{36496E73-713F-4B27-AF87-B99DB088DF67}"/>
    <dgm:cxn modelId="{AC2B7B33-338B-40EF-A33E-719E9798DCFD}" type="presOf" srcId="{84EA0103-F571-4FBA-AD71-AE64C13BEAAC}" destId="{2CDA24CA-8E08-4E2A-98BB-F598F17BF71D}" srcOrd="0" destOrd="0" presId="urn:microsoft.com/office/officeart/2005/8/layout/vList5"/>
    <dgm:cxn modelId="{36532409-9182-4635-B8B8-93FF67103409}" srcId="{4342AD17-73A4-4620-A0A0-D412B83C7CF4}" destId="{84EA0103-F571-4FBA-AD71-AE64C13BEAAC}" srcOrd="0" destOrd="0" parTransId="{297597C2-789A-459F-8444-89CCBA2EC31E}" sibTransId="{60A5D1DB-0527-46A1-9235-6444025D6AC6}"/>
    <dgm:cxn modelId="{D3EE95D2-41DB-4B63-8F42-00B41DD41A8E}" type="presOf" srcId="{59395CAD-290E-429D-AB52-AD605DA0B86C}" destId="{0D3003C2-0545-499A-A061-F98C4A1B1F26}" srcOrd="0" destOrd="0" presId="urn:microsoft.com/office/officeart/2005/8/layout/vList5"/>
    <dgm:cxn modelId="{8F20A9DD-CD39-4E65-8F42-FCC8654ADF4D}" srcId="{59395CAD-290E-429D-AB52-AD605DA0B86C}" destId="{D12896B6-58F1-4685-B91C-1EA1367CC08D}" srcOrd="2" destOrd="0" parTransId="{53490CF6-BC66-4328-9788-A59AB63DCFC5}" sibTransId="{CDCF3AB0-D9B1-4419-8EE7-EEFB5AF9C3AB}"/>
    <dgm:cxn modelId="{C7941EBD-E7F2-4F58-AB0C-18E20DD6C15F}" type="presOf" srcId="{F83A3003-9855-401D-88AB-32F62C63414A}" destId="{1125E88C-2C85-47A9-B807-CFB3AE6233DE}" srcOrd="0" destOrd="0" presId="urn:microsoft.com/office/officeart/2005/8/layout/vList5"/>
    <dgm:cxn modelId="{91CF1800-1B68-48B5-989D-5252792B6B22}" type="presOf" srcId="{D12896B6-58F1-4685-B91C-1EA1367CC08D}" destId="{5555E584-1EF9-4700-BF66-B3E276A6E297}" srcOrd="0" destOrd="2" presId="urn:microsoft.com/office/officeart/2005/8/layout/vList5"/>
    <dgm:cxn modelId="{BD0E0EE8-0F90-4B6D-924E-C82D4A8BA37E}" type="presOf" srcId="{C0E0A1D5-B370-4DF1-9F10-751F1DE1809E}" destId="{5555E584-1EF9-4700-BF66-B3E276A6E297}" srcOrd="0" destOrd="3" presId="urn:microsoft.com/office/officeart/2005/8/layout/vList5"/>
    <dgm:cxn modelId="{C191A54F-A6BA-4145-8BF9-7DF85A37CF0C}" srcId="{F83A3003-9855-401D-88AB-32F62C63414A}" destId="{59395CAD-290E-429D-AB52-AD605DA0B86C}" srcOrd="1" destOrd="0" parTransId="{E04CAB13-FB81-4A03-B207-FFF071B4FA07}" sibTransId="{486D3EA1-418D-4123-98E6-F7A4A2F9A4E7}"/>
    <dgm:cxn modelId="{27789E59-8C47-4994-98D7-E4211D104BDF}" type="presOf" srcId="{AADA6A38-09BF-425A-8B0B-6F367A4F45CD}" destId="{0E52D152-E5FC-4C92-AD8F-13375473DFCA}" srcOrd="0" destOrd="0" presId="urn:microsoft.com/office/officeart/2005/8/layout/vList5"/>
    <dgm:cxn modelId="{1F73E6F2-C5FF-46DC-B671-44805A92C703}" srcId="{F83A3003-9855-401D-88AB-32F62C63414A}" destId="{DAE9A6C8-7B2E-45E4-B704-3729EEAD89D4}" srcOrd="3" destOrd="0" parTransId="{E5F91C4A-B01E-40C4-BBDC-9E7704584DD2}" sibTransId="{17ABE04B-59D2-45C5-8817-8FB97570F9EC}"/>
    <dgm:cxn modelId="{F7F24C40-311F-4234-93A8-120FA39B86E1}" srcId="{DAE9A6C8-7B2E-45E4-B704-3729EEAD89D4}" destId="{7407E377-9832-43B1-9FD7-F68541C8A10C}" srcOrd="2" destOrd="0" parTransId="{AA18B3D5-6029-4162-B918-426CDE8DD857}" sibTransId="{43E8F991-2F41-4A66-BB7C-184DD213E887}"/>
    <dgm:cxn modelId="{806BC21C-D447-4550-AE1A-539E04EC7F88}" srcId="{59395CAD-290E-429D-AB52-AD605DA0B86C}" destId="{2CF58764-6FF5-4B58-AC22-29342DE0A4F1}" srcOrd="1" destOrd="0" parTransId="{F5EB43A8-B26C-465A-9944-8FAC1445311D}" sibTransId="{B72AB2EA-EFE2-4867-A3EC-C9630EEDEE02}"/>
    <dgm:cxn modelId="{0CCB2E42-1561-4FB4-AD4E-851548F21397}" type="presParOf" srcId="{1125E88C-2C85-47A9-B807-CFB3AE6233DE}" destId="{8A79ADA4-328B-4785-8B25-DC9F46BCCEF5}" srcOrd="0" destOrd="0" presId="urn:microsoft.com/office/officeart/2005/8/layout/vList5"/>
    <dgm:cxn modelId="{95BE5845-9AA6-4D68-9EA5-FA0F8FA42E8E}" type="presParOf" srcId="{8A79ADA4-328B-4785-8B25-DC9F46BCCEF5}" destId="{C20984E9-0476-45C0-A62F-364CB8324F8C}" srcOrd="0" destOrd="0" presId="urn:microsoft.com/office/officeart/2005/8/layout/vList5"/>
    <dgm:cxn modelId="{FFABA338-AE53-4131-8B75-80F0A2CFB7CE}" type="presParOf" srcId="{8A79ADA4-328B-4785-8B25-DC9F46BCCEF5}" destId="{2CDA24CA-8E08-4E2A-98BB-F598F17BF71D}" srcOrd="1" destOrd="0" presId="urn:microsoft.com/office/officeart/2005/8/layout/vList5"/>
    <dgm:cxn modelId="{537A303F-1094-4DEB-9F75-923AA7824F5E}" type="presParOf" srcId="{1125E88C-2C85-47A9-B807-CFB3AE6233DE}" destId="{18399051-BEB4-4440-95FA-8B569D840518}" srcOrd="1" destOrd="0" presId="urn:microsoft.com/office/officeart/2005/8/layout/vList5"/>
    <dgm:cxn modelId="{9EC28746-32C4-464D-BD19-AA66F7AD5460}" type="presParOf" srcId="{1125E88C-2C85-47A9-B807-CFB3AE6233DE}" destId="{A72CC626-CAD3-4DA8-A707-A77237784AFF}" srcOrd="2" destOrd="0" presId="urn:microsoft.com/office/officeart/2005/8/layout/vList5"/>
    <dgm:cxn modelId="{86944E10-D28B-4BBD-A4E6-B0272637E533}" type="presParOf" srcId="{A72CC626-CAD3-4DA8-A707-A77237784AFF}" destId="{0D3003C2-0545-499A-A061-F98C4A1B1F26}" srcOrd="0" destOrd="0" presId="urn:microsoft.com/office/officeart/2005/8/layout/vList5"/>
    <dgm:cxn modelId="{8E846B0C-EDD0-48AA-BA5D-902F114825B2}" type="presParOf" srcId="{A72CC626-CAD3-4DA8-A707-A77237784AFF}" destId="{5555E584-1EF9-4700-BF66-B3E276A6E297}" srcOrd="1" destOrd="0" presId="urn:microsoft.com/office/officeart/2005/8/layout/vList5"/>
    <dgm:cxn modelId="{9D780E76-7DA9-4696-A372-08E7B4B13D82}" type="presParOf" srcId="{1125E88C-2C85-47A9-B807-CFB3AE6233DE}" destId="{8097AC8A-537B-46A4-9BA1-57423976F4F1}" srcOrd="3" destOrd="0" presId="urn:microsoft.com/office/officeart/2005/8/layout/vList5"/>
    <dgm:cxn modelId="{CC32C7DA-D885-4775-B045-78194679FF6C}" type="presParOf" srcId="{1125E88C-2C85-47A9-B807-CFB3AE6233DE}" destId="{3886A281-E392-476A-8670-D955D128984E}" srcOrd="4" destOrd="0" presId="urn:microsoft.com/office/officeart/2005/8/layout/vList5"/>
    <dgm:cxn modelId="{D324FA37-77D0-4CD9-A388-81998E33E41D}" type="presParOf" srcId="{3886A281-E392-476A-8670-D955D128984E}" destId="{29A9CF5E-F6DA-4FA6-BCED-30039A6E074F}" srcOrd="0" destOrd="0" presId="urn:microsoft.com/office/officeart/2005/8/layout/vList5"/>
    <dgm:cxn modelId="{EEBBDF60-08B2-4BE4-B290-CE872204C077}" type="presParOf" srcId="{3886A281-E392-476A-8670-D955D128984E}" destId="{0E52D152-E5FC-4C92-AD8F-13375473DFCA}" srcOrd="1" destOrd="0" presId="urn:microsoft.com/office/officeart/2005/8/layout/vList5"/>
    <dgm:cxn modelId="{92A456C5-7EE3-4A7E-8C53-AF1F8064798D}" type="presParOf" srcId="{1125E88C-2C85-47A9-B807-CFB3AE6233DE}" destId="{29AAC54B-7A95-4055-8CE4-B089DEEE3E76}" srcOrd="5" destOrd="0" presId="urn:microsoft.com/office/officeart/2005/8/layout/vList5"/>
    <dgm:cxn modelId="{02FA1A3D-1370-4AA9-A35C-394552E43DB7}" type="presParOf" srcId="{1125E88C-2C85-47A9-B807-CFB3AE6233DE}" destId="{55EF8478-DAE7-48C5-A9A9-D523A3C6BC33}" srcOrd="6" destOrd="0" presId="urn:microsoft.com/office/officeart/2005/8/layout/vList5"/>
    <dgm:cxn modelId="{094AD1B4-5D42-49A7-BE2D-EB11B8FF95DD}" type="presParOf" srcId="{55EF8478-DAE7-48C5-A9A9-D523A3C6BC33}" destId="{1F4AC887-B450-4C8D-BFCE-0DBC2A402EDA}" srcOrd="0" destOrd="0" presId="urn:microsoft.com/office/officeart/2005/8/layout/vList5"/>
    <dgm:cxn modelId="{D652552C-D640-4AC6-9795-D65C03AE7945}" type="presParOf" srcId="{55EF8478-DAE7-48C5-A9A9-D523A3C6BC33}" destId="{636A7D91-C3BC-4CE7-9B15-1703F96C66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4A2EAD-4A24-4257-94D6-84C815E6736E}" type="doc">
      <dgm:prSet loTypeId="urn:microsoft.com/office/officeart/2008/layout/SquareAccentList" loCatId="list" qsTypeId="urn:microsoft.com/office/officeart/2005/8/quickstyle/simple1" qsCatId="simple" csTypeId="urn:microsoft.com/office/officeart/2005/8/colors/accent6_4" csCatId="accent6" phldr="1"/>
      <dgm:spPr/>
      <dgm:t>
        <a:bodyPr/>
        <a:lstStyle/>
        <a:p>
          <a:endParaRPr lang="en-CA"/>
        </a:p>
      </dgm:t>
    </dgm:pt>
    <dgm:pt modelId="{10638EAB-22F6-4CC6-864E-F4F93E986E65}">
      <dgm:prSet phldrT="[Text]"/>
      <dgm:spPr/>
      <dgm:t>
        <a:bodyPr/>
        <a:lstStyle/>
        <a:p>
          <a:r>
            <a:rPr lang="en-US" dirty="0" smtClean="0"/>
            <a:t>Faculty</a:t>
          </a:r>
          <a:endParaRPr lang="en-CA" dirty="0"/>
        </a:p>
      </dgm:t>
    </dgm:pt>
    <dgm:pt modelId="{7647EAA8-9173-4821-A099-644DA3856D43}" type="parTrans" cxnId="{34FDFDE8-D751-4EC8-91ED-184AEFAFD44C}">
      <dgm:prSet/>
      <dgm:spPr/>
      <dgm:t>
        <a:bodyPr/>
        <a:lstStyle/>
        <a:p>
          <a:endParaRPr lang="en-CA"/>
        </a:p>
      </dgm:t>
    </dgm:pt>
    <dgm:pt modelId="{A2EF01A6-B834-4B68-86A5-CB4703277100}" type="sibTrans" cxnId="{34FDFDE8-D751-4EC8-91ED-184AEFAFD44C}">
      <dgm:prSet/>
      <dgm:spPr/>
      <dgm:t>
        <a:bodyPr/>
        <a:lstStyle/>
        <a:p>
          <a:endParaRPr lang="en-CA"/>
        </a:p>
      </dgm:t>
    </dgm:pt>
    <dgm:pt modelId="{56719E06-2D8C-44A6-9FAE-5D3A7EE424F7}">
      <dgm:prSet phldrT="[Text]"/>
      <dgm:spPr/>
      <dgm:t>
        <a:bodyPr/>
        <a:lstStyle/>
        <a:p>
          <a:r>
            <a:rPr lang="en-US" dirty="0" smtClean="0"/>
            <a:t>13/17 Salary-supported Researchers</a:t>
          </a:r>
          <a:endParaRPr lang="en-CA" dirty="0"/>
        </a:p>
      </dgm:t>
    </dgm:pt>
    <dgm:pt modelId="{890080F8-F582-48D4-9293-A2E45F296B42}" type="parTrans" cxnId="{69EF68BD-ED44-4EF0-AD12-660173B799A6}">
      <dgm:prSet/>
      <dgm:spPr/>
      <dgm:t>
        <a:bodyPr/>
        <a:lstStyle/>
        <a:p>
          <a:endParaRPr lang="en-CA"/>
        </a:p>
      </dgm:t>
    </dgm:pt>
    <dgm:pt modelId="{0E1AF35A-7CBE-41A4-84E6-B8D3228EC625}" type="sibTrans" cxnId="{69EF68BD-ED44-4EF0-AD12-660173B799A6}">
      <dgm:prSet/>
      <dgm:spPr/>
      <dgm:t>
        <a:bodyPr/>
        <a:lstStyle/>
        <a:p>
          <a:endParaRPr lang="en-CA"/>
        </a:p>
      </dgm:t>
    </dgm:pt>
    <dgm:pt modelId="{D0C97724-5F7B-47CA-BB9F-8DF0FB3F3323}">
      <dgm:prSet phldrT="[Text]"/>
      <dgm:spPr/>
      <dgm:t>
        <a:bodyPr/>
        <a:lstStyle/>
        <a:p>
          <a:r>
            <a:rPr lang="en-US" dirty="0" smtClean="0"/>
            <a:t>13/17 Researchers with 25% Protected Time</a:t>
          </a:r>
          <a:endParaRPr lang="en-CA" dirty="0"/>
        </a:p>
      </dgm:t>
    </dgm:pt>
    <dgm:pt modelId="{0FEF126C-40B0-4C93-BDF0-A106B0B48BCE}" type="parTrans" cxnId="{A9DF793F-0E2A-4877-8FBE-0E477B4555F8}">
      <dgm:prSet/>
      <dgm:spPr/>
      <dgm:t>
        <a:bodyPr/>
        <a:lstStyle/>
        <a:p>
          <a:endParaRPr lang="en-CA"/>
        </a:p>
      </dgm:t>
    </dgm:pt>
    <dgm:pt modelId="{1731A1A5-BA6C-498D-AC3B-587C1DE13397}" type="sibTrans" cxnId="{A9DF793F-0E2A-4877-8FBE-0E477B4555F8}">
      <dgm:prSet/>
      <dgm:spPr/>
      <dgm:t>
        <a:bodyPr/>
        <a:lstStyle/>
        <a:p>
          <a:endParaRPr lang="en-CA"/>
        </a:p>
      </dgm:t>
    </dgm:pt>
    <dgm:pt modelId="{DE6414E2-D929-4176-B6BA-F9034BFE2A25}">
      <dgm:prSet phldrT="[Text]"/>
      <dgm:spPr/>
      <dgm:t>
        <a:bodyPr/>
        <a:lstStyle/>
        <a:p>
          <a:r>
            <a:rPr lang="en-US" dirty="0" smtClean="0"/>
            <a:t>7/17 Peer-reviewed Salary Awards</a:t>
          </a:r>
        </a:p>
      </dgm:t>
    </dgm:pt>
    <dgm:pt modelId="{3FF45C0A-9F07-486E-AAD7-BBFFC587D0A9}" type="parTrans" cxnId="{7481728B-0BB0-43F4-9016-A5F9D4AF404A}">
      <dgm:prSet/>
      <dgm:spPr/>
      <dgm:t>
        <a:bodyPr/>
        <a:lstStyle/>
        <a:p>
          <a:endParaRPr lang="en-CA"/>
        </a:p>
      </dgm:t>
    </dgm:pt>
    <dgm:pt modelId="{7B38DA65-21B5-42D8-A2B3-F7A1E225ACB0}" type="sibTrans" cxnId="{7481728B-0BB0-43F4-9016-A5F9D4AF404A}">
      <dgm:prSet/>
      <dgm:spPr/>
      <dgm:t>
        <a:bodyPr/>
        <a:lstStyle/>
        <a:p>
          <a:endParaRPr lang="en-CA"/>
        </a:p>
      </dgm:t>
    </dgm:pt>
    <dgm:pt modelId="{80E1E808-F2EB-4E75-82DE-249959888D7C}">
      <dgm:prSet phldrT="[Text]"/>
      <dgm:spPr/>
      <dgm:t>
        <a:bodyPr/>
        <a:lstStyle/>
        <a:p>
          <a:r>
            <a:rPr lang="en-US" dirty="0" smtClean="0"/>
            <a:t>Resources</a:t>
          </a:r>
          <a:endParaRPr lang="en-CA" dirty="0"/>
        </a:p>
      </dgm:t>
    </dgm:pt>
    <dgm:pt modelId="{A713ECAC-F2C5-46E7-89E0-76645BE7D036}" type="parTrans" cxnId="{5ADFFA2D-A85A-4DAE-AD62-C0F6DDA1BE4E}">
      <dgm:prSet/>
      <dgm:spPr/>
      <dgm:t>
        <a:bodyPr/>
        <a:lstStyle/>
        <a:p>
          <a:endParaRPr lang="en-CA"/>
        </a:p>
      </dgm:t>
    </dgm:pt>
    <dgm:pt modelId="{E98A6303-48F9-4947-8F3F-D24AADCBCF72}" type="sibTrans" cxnId="{5ADFFA2D-A85A-4DAE-AD62-C0F6DDA1BE4E}">
      <dgm:prSet/>
      <dgm:spPr/>
      <dgm:t>
        <a:bodyPr/>
        <a:lstStyle/>
        <a:p>
          <a:endParaRPr lang="en-CA"/>
        </a:p>
      </dgm:t>
    </dgm:pt>
    <dgm:pt modelId="{6A1A3128-E110-47C9-A455-70EFFB004CEE}">
      <dgm:prSet phldrT="[Text]"/>
      <dgm:spPr/>
      <dgm:t>
        <a:bodyPr/>
        <a:lstStyle/>
        <a:p>
          <a:r>
            <a:rPr lang="en-US" dirty="0" smtClean="0"/>
            <a:t>14/17 Affiliated with Research Institute</a:t>
          </a:r>
          <a:endParaRPr lang="en-CA" dirty="0"/>
        </a:p>
      </dgm:t>
    </dgm:pt>
    <dgm:pt modelId="{EA322957-437D-4DD4-8D0F-0B77ACB92F17}" type="parTrans" cxnId="{AF2E1E49-3CD5-4967-AFCC-298094451D0E}">
      <dgm:prSet/>
      <dgm:spPr/>
      <dgm:t>
        <a:bodyPr/>
        <a:lstStyle/>
        <a:p>
          <a:endParaRPr lang="en-CA"/>
        </a:p>
      </dgm:t>
    </dgm:pt>
    <dgm:pt modelId="{49B54ADC-13D8-4F5B-8B16-B392EBB10869}" type="sibTrans" cxnId="{AF2E1E49-3CD5-4967-AFCC-298094451D0E}">
      <dgm:prSet/>
      <dgm:spPr/>
      <dgm:t>
        <a:bodyPr/>
        <a:lstStyle/>
        <a:p>
          <a:endParaRPr lang="en-CA"/>
        </a:p>
      </dgm:t>
    </dgm:pt>
    <dgm:pt modelId="{02BC4CD8-D3B3-46EA-901B-B84A67BE35DC}">
      <dgm:prSet phldrT="[Text]"/>
      <dgm:spPr/>
      <dgm:t>
        <a:bodyPr/>
        <a:lstStyle/>
        <a:p>
          <a:r>
            <a:rPr lang="en-US" dirty="0" smtClean="0"/>
            <a:t>5/17 Provide Compensation for Abstracts /Publications</a:t>
          </a:r>
          <a:endParaRPr lang="en-CA" dirty="0"/>
        </a:p>
      </dgm:t>
    </dgm:pt>
    <dgm:pt modelId="{7C95B165-2B93-4CE9-90A0-04A36A10808C}" type="parTrans" cxnId="{37BF6C51-F2FF-4E10-BF37-6DC5FB194DE6}">
      <dgm:prSet/>
      <dgm:spPr/>
      <dgm:t>
        <a:bodyPr/>
        <a:lstStyle/>
        <a:p>
          <a:endParaRPr lang="en-CA"/>
        </a:p>
      </dgm:t>
    </dgm:pt>
    <dgm:pt modelId="{7D1106D4-5AD0-4E36-B0DD-A41905872890}" type="sibTrans" cxnId="{37BF6C51-F2FF-4E10-BF37-6DC5FB194DE6}">
      <dgm:prSet/>
      <dgm:spPr/>
      <dgm:t>
        <a:bodyPr/>
        <a:lstStyle/>
        <a:p>
          <a:endParaRPr lang="en-CA"/>
        </a:p>
      </dgm:t>
    </dgm:pt>
    <dgm:pt modelId="{180FCD49-78ED-4FF4-90BB-DB8A123B8EF6}">
      <dgm:prSet phldrT="[Text]"/>
      <dgm:spPr/>
      <dgm:t>
        <a:bodyPr/>
        <a:lstStyle/>
        <a:p>
          <a:r>
            <a:rPr lang="en-US" dirty="0" smtClean="0"/>
            <a:t>8/17 Provide Internal Grants (Non-salary)</a:t>
          </a:r>
          <a:endParaRPr lang="en-CA" dirty="0"/>
        </a:p>
      </dgm:t>
    </dgm:pt>
    <dgm:pt modelId="{E2D49556-8285-4A4A-A2EB-95FE7DC1EDF1}" type="parTrans" cxnId="{2A40C1F1-C1A0-4741-812F-83A5BB2173F1}">
      <dgm:prSet/>
      <dgm:spPr/>
      <dgm:t>
        <a:bodyPr/>
        <a:lstStyle/>
        <a:p>
          <a:endParaRPr lang="en-CA"/>
        </a:p>
      </dgm:t>
    </dgm:pt>
    <dgm:pt modelId="{3C8AC628-EE45-45DD-B3F1-404E4EBCF04D}" type="sibTrans" cxnId="{2A40C1F1-C1A0-4741-812F-83A5BB2173F1}">
      <dgm:prSet/>
      <dgm:spPr/>
      <dgm:t>
        <a:bodyPr/>
        <a:lstStyle/>
        <a:p>
          <a:endParaRPr lang="en-CA"/>
        </a:p>
      </dgm:t>
    </dgm:pt>
    <dgm:pt modelId="{8439B920-D862-48C9-AB41-8DA0B06E35D4}">
      <dgm:prSet phldrT="[Text]"/>
      <dgm:spPr/>
      <dgm:t>
        <a:bodyPr/>
        <a:lstStyle/>
        <a:p>
          <a:r>
            <a:rPr lang="en-US" dirty="0" smtClean="0"/>
            <a:t>15/17 Peer-reviewed Grants</a:t>
          </a:r>
        </a:p>
      </dgm:t>
    </dgm:pt>
    <dgm:pt modelId="{58F5FACB-F1F9-41F7-B77F-3E8FEDA2115E}" type="parTrans" cxnId="{67C38391-9E79-417C-9C6F-2A2E701AEF13}">
      <dgm:prSet/>
      <dgm:spPr/>
      <dgm:t>
        <a:bodyPr/>
        <a:lstStyle/>
        <a:p>
          <a:endParaRPr lang="en-CA"/>
        </a:p>
      </dgm:t>
    </dgm:pt>
    <dgm:pt modelId="{6C75179B-47D5-46BF-AAE2-7C89B37ABA53}" type="sibTrans" cxnId="{67C38391-9E79-417C-9C6F-2A2E701AEF13}">
      <dgm:prSet/>
      <dgm:spPr/>
      <dgm:t>
        <a:bodyPr/>
        <a:lstStyle/>
        <a:p>
          <a:endParaRPr lang="en-CA"/>
        </a:p>
      </dgm:t>
    </dgm:pt>
    <dgm:pt modelId="{A891ADA6-2929-4D3B-ADC3-AF59E3B04C63}">
      <dgm:prSet phldrT="[Text]"/>
      <dgm:spPr/>
      <dgm:t>
        <a:bodyPr/>
        <a:lstStyle/>
        <a:p>
          <a:r>
            <a:rPr lang="en-US" dirty="0" smtClean="0"/>
            <a:t>11/17 Multi-</a:t>
          </a:r>
          <a:r>
            <a:rPr lang="en-US" dirty="0" err="1" smtClean="0"/>
            <a:t>centre</a:t>
          </a:r>
          <a:r>
            <a:rPr lang="en-US" dirty="0" smtClean="0"/>
            <a:t> Studies</a:t>
          </a:r>
        </a:p>
      </dgm:t>
    </dgm:pt>
    <dgm:pt modelId="{BCD68321-B779-4A0D-B548-0838656961F4}" type="parTrans" cxnId="{B3B689D1-5496-45C4-8164-4F8C86F3E3E3}">
      <dgm:prSet/>
      <dgm:spPr/>
      <dgm:t>
        <a:bodyPr/>
        <a:lstStyle/>
        <a:p>
          <a:endParaRPr lang="en-CA"/>
        </a:p>
      </dgm:t>
    </dgm:pt>
    <dgm:pt modelId="{3F2DADA0-40CB-41A5-A056-61E5833407D4}" type="sibTrans" cxnId="{B3B689D1-5496-45C4-8164-4F8C86F3E3E3}">
      <dgm:prSet/>
      <dgm:spPr/>
      <dgm:t>
        <a:bodyPr/>
        <a:lstStyle/>
        <a:p>
          <a:endParaRPr lang="en-CA"/>
        </a:p>
      </dgm:t>
    </dgm:pt>
    <dgm:pt modelId="{072FBB70-939E-4BA9-AAE5-EEBF56E63845}">
      <dgm:prSet phldrT="[Text]"/>
      <dgm:spPr/>
      <dgm:t>
        <a:bodyPr/>
        <a:lstStyle/>
        <a:p>
          <a:r>
            <a:rPr lang="en-US" dirty="0" smtClean="0"/>
            <a:t>15/17 Access to PhD Biostatistician</a:t>
          </a:r>
          <a:endParaRPr lang="en-CA" dirty="0"/>
        </a:p>
      </dgm:t>
    </dgm:pt>
    <dgm:pt modelId="{0F2D1918-0D8C-437E-B8AD-C09F456E91A6}" type="parTrans" cxnId="{7F79B80C-EA6D-4A08-B246-8138EF01EADF}">
      <dgm:prSet/>
      <dgm:spPr/>
      <dgm:t>
        <a:bodyPr/>
        <a:lstStyle/>
        <a:p>
          <a:endParaRPr lang="en-CA"/>
        </a:p>
      </dgm:t>
    </dgm:pt>
    <dgm:pt modelId="{840CEB81-C8BB-4607-8214-CC4449F549C2}" type="sibTrans" cxnId="{7F79B80C-EA6D-4A08-B246-8138EF01EADF}">
      <dgm:prSet/>
      <dgm:spPr/>
      <dgm:t>
        <a:bodyPr/>
        <a:lstStyle/>
        <a:p>
          <a:endParaRPr lang="en-CA"/>
        </a:p>
      </dgm:t>
    </dgm:pt>
    <dgm:pt modelId="{9477478E-4AC3-4828-8D1D-FD9571811EBA}">
      <dgm:prSet phldrT="[Text]"/>
      <dgm:spPr/>
      <dgm:t>
        <a:bodyPr/>
        <a:lstStyle/>
        <a:p>
          <a:r>
            <a:rPr lang="en-US" dirty="0" smtClean="0"/>
            <a:t>14/17 Database/Programming Support</a:t>
          </a:r>
          <a:endParaRPr lang="en-CA" dirty="0"/>
        </a:p>
      </dgm:t>
    </dgm:pt>
    <dgm:pt modelId="{0047FD0D-C681-4930-9C6A-38271535FDA6}" type="parTrans" cxnId="{4DECC4C0-439B-4347-9A78-8DF9B3E70C5A}">
      <dgm:prSet/>
      <dgm:spPr/>
      <dgm:t>
        <a:bodyPr/>
        <a:lstStyle/>
        <a:p>
          <a:endParaRPr lang="en-CA"/>
        </a:p>
      </dgm:t>
    </dgm:pt>
    <dgm:pt modelId="{40267472-0370-470F-9448-E91FD01DEA8E}" type="sibTrans" cxnId="{4DECC4C0-439B-4347-9A78-8DF9B3E70C5A}">
      <dgm:prSet/>
      <dgm:spPr/>
      <dgm:t>
        <a:bodyPr/>
        <a:lstStyle/>
        <a:p>
          <a:endParaRPr lang="en-CA"/>
        </a:p>
      </dgm:t>
    </dgm:pt>
    <dgm:pt modelId="{050EA587-65B1-4993-B639-247BADD8B261}" type="pres">
      <dgm:prSet presAssocID="{6A4A2EAD-4A24-4257-94D6-84C815E6736E}" presName="layout" presStyleCnt="0">
        <dgm:presLayoutVars>
          <dgm:chMax/>
          <dgm:chPref/>
          <dgm:dir/>
          <dgm:resizeHandles/>
        </dgm:presLayoutVars>
      </dgm:prSet>
      <dgm:spPr/>
      <dgm:t>
        <a:bodyPr/>
        <a:lstStyle/>
        <a:p>
          <a:endParaRPr lang="en-CA"/>
        </a:p>
      </dgm:t>
    </dgm:pt>
    <dgm:pt modelId="{25E65769-0467-422F-8FF7-0DB59E9E77FE}" type="pres">
      <dgm:prSet presAssocID="{10638EAB-22F6-4CC6-864E-F4F93E986E65}" presName="root" presStyleCnt="0">
        <dgm:presLayoutVars>
          <dgm:chMax/>
          <dgm:chPref/>
        </dgm:presLayoutVars>
      </dgm:prSet>
      <dgm:spPr/>
    </dgm:pt>
    <dgm:pt modelId="{23888C1D-A560-4725-A5B1-7D0023C8CB39}" type="pres">
      <dgm:prSet presAssocID="{10638EAB-22F6-4CC6-864E-F4F93E986E65}" presName="rootComposite" presStyleCnt="0">
        <dgm:presLayoutVars/>
      </dgm:prSet>
      <dgm:spPr/>
    </dgm:pt>
    <dgm:pt modelId="{81A2BA08-DCC6-427F-BFB1-4333A33EC5F9}" type="pres">
      <dgm:prSet presAssocID="{10638EAB-22F6-4CC6-864E-F4F93E986E65}" presName="ParentAccent" presStyleLbl="alignNode1" presStyleIdx="0" presStyleCnt="2"/>
      <dgm:spPr/>
    </dgm:pt>
    <dgm:pt modelId="{65AA1CFF-852E-42D3-95D7-E64AAFC6F914}" type="pres">
      <dgm:prSet presAssocID="{10638EAB-22F6-4CC6-864E-F4F93E986E65}" presName="ParentSmallAccent" presStyleLbl="fgAcc1" presStyleIdx="0" presStyleCnt="2"/>
      <dgm:spPr/>
    </dgm:pt>
    <dgm:pt modelId="{E2458EC7-42D7-4B0B-8FFC-6CA707F60FD6}" type="pres">
      <dgm:prSet presAssocID="{10638EAB-22F6-4CC6-864E-F4F93E986E65}" presName="Parent" presStyleLbl="revTx" presStyleIdx="0" presStyleCnt="12">
        <dgm:presLayoutVars>
          <dgm:chMax/>
          <dgm:chPref val="4"/>
          <dgm:bulletEnabled val="1"/>
        </dgm:presLayoutVars>
      </dgm:prSet>
      <dgm:spPr/>
      <dgm:t>
        <a:bodyPr/>
        <a:lstStyle/>
        <a:p>
          <a:endParaRPr lang="en-CA"/>
        </a:p>
      </dgm:t>
    </dgm:pt>
    <dgm:pt modelId="{C2B017F8-A71D-46DE-AAD8-C973AD6AEC76}" type="pres">
      <dgm:prSet presAssocID="{10638EAB-22F6-4CC6-864E-F4F93E986E65}" presName="childShape" presStyleCnt="0">
        <dgm:presLayoutVars>
          <dgm:chMax val="0"/>
          <dgm:chPref val="0"/>
        </dgm:presLayoutVars>
      </dgm:prSet>
      <dgm:spPr/>
    </dgm:pt>
    <dgm:pt modelId="{C3B33690-209F-4B1E-BC98-6A5289933601}" type="pres">
      <dgm:prSet presAssocID="{56719E06-2D8C-44A6-9FAE-5D3A7EE424F7}" presName="childComposite" presStyleCnt="0">
        <dgm:presLayoutVars>
          <dgm:chMax val="0"/>
          <dgm:chPref val="0"/>
        </dgm:presLayoutVars>
      </dgm:prSet>
      <dgm:spPr/>
    </dgm:pt>
    <dgm:pt modelId="{3D4ADB0A-94B3-4F0B-A95A-66BDE238660B}" type="pres">
      <dgm:prSet presAssocID="{56719E06-2D8C-44A6-9FAE-5D3A7EE424F7}" presName="ChildAccent" presStyleLbl="solidFgAcc1" presStyleIdx="0" presStyleCnt="10"/>
      <dgm:spPr/>
    </dgm:pt>
    <dgm:pt modelId="{836E2588-A055-45E8-BD6C-4EDD57145D60}" type="pres">
      <dgm:prSet presAssocID="{56719E06-2D8C-44A6-9FAE-5D3A7EE424F7}" presName="Child" presStyleLbl="revTx" presStyleIdx="1" presStyleCnt="12">
        <dgm:presLayoutVars>
          <dgm:chMax val="0"/>
          <dgm:chPref val="0"/>
          <dgm:bulletEnabled val="1"/>
        </dgm:presLayoutVars>
      </dgm:prSet>
      <dgm:spPr/>
      <dgm:t>
        <a:bodyPr/>
        <a:lstStyle/>
        <a:p>
          <a:endParaRPr lang="en-CA"/>
        </a:p>
      </dgm:t>
    </dgm:pt>
    <dgm:pt modelId="{19685058-D275-423E-81C6-28CAC6F1E63F}" type="pres">
      <dgm:prSet presAssocID="{D0C97724-5F7B-47CA-BB9F-8DF0FB3F3323}" presName="childComposite" presStyleCnt="0">
        <dgm:presLayoutVars>
          <dgm:chMax val="0"/>
          <dgm:chPref val="0"/>
        </dgm:presLayoutVars>
      </dgm:prSet>
      <dgm:spPr/>
    </dgm:pt>
    <dgm:pt modelId="{FB5FC9E4-6E67-43E3-99B4-833E238FDF74}" type="pres">
      <dgm:prSet presAssocID="{D0C97724-5F7B-47CA-BB9F-8DF0FB3F3323}" presName="ChildAccent" presStyleLbl="solidFgAcc1" presStyleIdx="1" presStyleCnt="10"/>
      <dgm:spPr/>
    </dgm:pt>
    <dgm:pt modelId="{65C60C89-3B9D-4F85-AA25-6BD7BEFED400}" type="pres">
      <dgm:prSet presAssocID="{D0C97724-5F7B-47CA-BB9F-8DF0FB3F3323}" presName="Child" presStyleLbl="revTx" presStyleIdx="2" presStyleCnt="12">
        <dgm:presLayoutVars>
          <dgm:chMax val="0"/>
          <dgm:chPref val="0"/>
          <dgm:bulletEnabled val="1"/>
        </dgm:presLayoutVars>
      </dgm:prSet>
      <dgm:spPr/>
      <dgm:t>
        <a:bodyPr/>
        <a:lstStyle/>
        <a:p>
          <a:endParaRPr lang="en-CA"/>
        </a:p>
      </dgm:t>
    </dgm:pt>
    <dgm:pt modelId="{2B902AC8-199C-4956-B2F5-14DF56842DC1}" type="pres">
      <dgm:prSet presAssocID="{DE6414E2-D929-4176-B6BA-F9034BFE2A25}" presName="childComposite" presStyleCnt="0">
        <dgm:presLayoutVars>
          <dgm:chMax val="0"/>
          <dgm:chPref val="0"/>
        </dgm:presLayoutVars>
      </dgm:prSet>
      <dgm:spPr/>
    </dgm:pt>
    <dgm:pt modelId="{243A3EFB-7273-4BC2-B8B2-013BCA6567B5}" type="pres">
      <dgm:prSet presAssocID="{DE6414E2-D929-4176-B6BA-F9034BFE2A25}" presName="ChildAccent" presStyleLbl="solidFgAcc1" presStyleIdx="2" presStyleCnt="10"/>
      <dgm:spPr/>
    </dgm:pt>
    <dgm:pt modelId="{14FC2519-CCFD-40D3-A815-23E19AD1C9EE}" type="pres">
      <dgm:prSet presAssocID="{DE6414E2-D929-4176-B6BA-F9034BFE2A25}" presName="Child" presStyleLbl="revTx" presStyleIdx="3" presStyleCnt="12">
        <dgm:presLayoutVars>
          <dgm:chMax val="0"/>
          <dgm:chPref val="0"/>
          <dgm:bulletEnabled val="1"/>
        </dgm:presLayoutVars>
      </dgm:prSet>
      <dgm:spPr/>
      <dgm:t>
        <a:bodyPr/>
        <a:lstStyle/>
        <a:p>
          <a:endParaRPr lang="en-CA"/>
        </a:p>
      </dgm:t>
    </dgm:pt>
    <dgm:pt modelId="{F16AB984-1D4F-4A59-A6AA-5FF712047872}" type="pres">
      <dgm:prSet presAssocID="{8439B920-D862-48C9-AB41-8DA0B06E35D4}" presName="childComposite" presStyleCnt="0">
        <dgm:presLayoutVars>
          <dgm:chMax val="0"/>
          <dgm:chPref val="0"/>
        </dgm:presLayoutVars>
      </dgm:prSet>
      <dgm:spPr/>
    </dgm:pt>
    <dgm:pt modelId="{325F1B4F-A347-4BA9-8947-FB884250D6F4}" type="pres">
      <dgm:prSet presAssocID="{8439B920-D862-48C9-AB41-8DA0B06E35D4}" presName="ChildAccent" presStyleLbl="solidFgAcc1" presStyleIdx="3" presStyleCnt="10"/>
      <dgm:spPr/>
    </dgm:pt>
    <dgm:pt modelId="{8BD8139B-76C3-4683-9CDB-605A7B577B01}" type="pres">
      <dgm:prSet presAssocID="{8439B920-D862-48C9-AB41-8DA0B06E35D4}" presName="Child" presStyleLbl="revTx" presStyleIdx="4" presStyleCnt="12">
        <dgm:presLayoutVars>
          <dgm:chMax val="0"/>
          <dgm:chPref val="0"/>
          <dgm:bulletEnabled val="1"/>
        </dgm:presLayoutVars>
      </dgm:prSet>
      <dgm:spPr/>
      <dgm:t>
        <a:bodyPr/>
        <a:lstStyle/>
        <a:p>
          <a:endParaRPr lang="en-CA"/>
        </a:p>
      </dgm:t>
    </dgm:pt>
    <dgm:pt modelId="{73C2E5EC-74A8-40A4-81F1-1F83326A4FCE}" type="pres">
      <dgm:prSet presAssocID="{A891ADA6-2929-4D3B-ADC3-AF59E3B04C63}" presName="childComposite" presStyleCnt="0">
        <dgm:presLayoutVars>
          <dgm:chMax val="0"/>
          <dgm:chPref val="0"/>
        </dgm:presLayoutVars>
      </dgm:prSet>
      <dgm:spPr/>
    </dgm:pt>
    <dgm:pt modelId="{7EE6F9BB-C8B2-46BF-AD98-8E4C277A6F3F}" type="pres">
      <dgm:prSet presAssocID="{A891ADA6-2929-4D3B-ADC3-AF59E3B04C63}" presName="ChildAccent" presStyleLbl="solidFgAcc1" presStyleIdx="4" presStyleCnt="10"/>
      <dgm:spPr/>
    </dgm:pt>
    <dgm:pt modelId="{6A035683-2DD5-463B-A162-711D53DB0E70}" type="pres">
      <dgm:prSet presAssocID="{A891ADA6-2929-4D3B-ADC3-AF59E3B04C63}" presName="Child" presStyleLbl="revTx" presStyleIdx="5" presStyleCnt="12">
        <dgm:presLayoutVars>
          <dgm:chMax val="0"/>
          <dgm:chPref val="0"/>
          <dgm:bulletEnabled val="1"/>
        </dgm:presLayoutVars>
      </dgm:prSet>
      <dgm:spPr/>
      <dgm:t>
        <a:bodyPr/>
        <a:lstStyle/>
        <a:p>
          <a:endParaRPr lang="en-CA"/>
        </a:p>
      </dgm:t>
    </dgm:pt>
    <dgm:pt modelId="{B467D4D5-DFAB-452D-833B-C817A4BE807B}" type="pres">
      <dgm:prSet presAssocID="{80E1E808-F2EB-4E75-82DE-249959888D7C}" presName="root" presStyleCnt="0">
        <dgm:presLayoutVars>
          <dgm:chMax/>
          <dgm:chPref/>
        </dgm:presLayoutVars>
      </dgm:prSet>
      <dgm:spPr/>
    </dgm:pt>
    <dgm:pt modelId="{38651429-A88E-42F0-AD76-8A66D7CC20D8}" type="pres">
      <dgm:prSet presAssocID="{80E1E808-F2EB-4E75-82DE-249959888D7C}" presName="rootComposite" presStyleCnt="0">
        <dgm:presLayoutVars/>
      </dgm:prSet>
      <dgm:spPr/>
    </dgm:pt>
    <dgm:pt modelId="{87450B69-2649-4286-AAE9-D82D9D8ABF69}" type="pres">
      <dgm:prSet presAssocID="{80E1E808-F2EB-4E75-82DE-249959888D7C}" presName="ParentAccent" presStyleLbl="alignNode1" presStyleIdx="1" presStyleCnt="2"/>
      <dgm:spPr/>
    </dgm:pt>
    <dgm:pt modelId="{B006E321-891E-47DB-ADDE-68E60193B53E}" type="pres">
      <dgm:prSet presAssocID="{80E1E808-F2EB-4E75-82DE-249959888D7C}" presName="ParentSmallAccent" presStyleLbl="fgAcc1" presStyleIdx="1" presStyleCnt="2"/>
      <dgm:spPr/>
    </dgm:pt>
    <dgm:pt modelId="{D71FFD05-5DBA-4DFF-805B-2A3FFAEEDE93}" type="pres">
      <dgm:prSet presAssocID="{80E1E808-F2EB-4E75-82DE-249959888D7C}" presName="Parent" presStyleLbl="revTx" presStyleIdx="6" presStyleCnt="12">
        <dgm:presLayoutVars>
          <dgm:chMax/>
          <dgm:chPref val="4"/>
          <dgm:bulletEnabled val="1"/>
        </dgm:presLayoutVars>
      </dgm:prSet>
      <dgm:spPr/>
      <dgm:t>
        <a:bodyPr/>
        <a:lstStyle/>
        <a:p>
          <a:endParaRPr lang="en-CA"/>
        </a:p>
      </dgm:t>
    </dgm:pt>
    <dgm:pt modelId="{44E68673-632A-4B2F-A045-EF0E46D33D0D}" type="pres">
      <dgm:prSet presAssocID="{80E1E808-F2EB-4E75-82DE-249959888D7C}" presName="childShape" presStyleCnt="0">
        <dgm:presLayoutVars>
          <dgm:chMax val="0"/>
          <dgm:chPref val="0"/>
        </dgm:presLayoutVars>
      </dgm:prSet>
      <dgm:spPr/>
    </dgm:pt>
    <dgm:pt modelId="{8ADDCDD0-75E5-43F1-A595-1CDC55AEBFF4}" type="pres">
      <dgm:prSet presAssocID="{6A1A3128-E110-47C9-A455-70EFFB004CEE}" presName="childComposite" presStyleCnt="0">
        <dgm:presLayoutVars>
          <dgm:chMax val="0"/>
          <dgm:chPref val="0"/>
        </dgm:presLayoutVars>
      </dgm:prSet>
      <dgm:spPr/>
    </dgm:pt>
    <dgm:pt modelId="{97CC4253-B9FD-458F-B042-9A3D6268F217}" type="pres">
      <dgm:prSet presAssocID="{6A1A3128-E110-47C9-A455-70EFFB004CEE}" presName="ChildAccent" presStyleLbl="solidFgAcc1" presStyleIdx="5" presStyleCnt="10"/>
      <dgm:spPr/>
    </dgm:pt>
    <dgm:pt modelId="{75A56458-B592-4A17-8A91-673B4FF935BC}" type="pres">
      <dgm:prSet presAssocID="{6A1A3128-E110-47C9-A455-70EFFB004CEE}" presName="Child" presStyleLbl="revTx" presStyleIdx="7" presStyleCnt="12">
        <dgm:presLayoutVars>
          <dgm:chMax val="0"/>
          <dgm:chPref val="0"/>
          <dgm:bulletEnabled val="1"/>
        </dgm:presLayoutVars>
      </dgm:prSet>
      <dgm:spPr/>
      <dgm:t>
        <a:bodyPr/>
        <a:lstStyle/>
        <a:p>
          <a:endParaRPr lang="en-CA"/>
        </a:p>
      </dgm:t>
    </dgm:pt>
    <dgm:pt modelId="{3C41B772-EC32-4B81-9EB5-6DCCD5242408}" type="pres">
      <dgm:prSet presAssocID="{02BC4CD8-D3B3-46EA-901B-B84A67BE35DC}" presName="childComposite" presStyleCnt="0">
        <dgm:presLayoutVars>
          <dgm:chMax val="0"/>
          <dgm:chPref val="0"/>
        </dgm:presLayoutVars>
      </dgm:prSet>
      <dgm:spPr/>
    </dgm:pt>
    <dgm:pt modelId="{B7F50351-A707-4D89-B474-2D8482114C5A}" type="pres">
      <dgm:prSet presAssocID="{02BC4CD8-D3B3-46EA-901B-B84A67BE35DC}" presName="ChildAccent" presStyleLbl="solidFgAcc1" presStyleIdx="6" presStyleCnt="10"/>
      <dgm:spPr/>
    </dgm:pt>
    <dgm:pt modelId="{60D007FB-D4FF-469D-AF7F-3F2A88B9FC4D}" type="pres">
      <dgm:prSet presAssocID="{02BC4CD8-D3B3-46EA-901B-B84A67BE35DC}" presName="Child" presStyleLbl="revTx" presStyleIdx="8" presStyleCnt="12">
        <dgm:presLayoutVars>
          <dgm:chMax val="0"/>
          <dgm:chPref val="0"/>
          <dgm:bulletEnabled val="1"/>
        </dgm:presLayoutVars>
      </dgm:prSet>
      <dgm:spPr/>
      <dgm:t>
        <a:bodyPr/>
        <a:lstStyle/>
        <a:p>
          <a:endParaRPr lang="en-CA"/>
        </a:p>
      </dgm:t>
    </dgm:pt>
    <dgm:pt modelId="{DD42C68D-CE8C-4B9C-BF7B-BDA77D4DF4DF}" type="pres">
      <dgm:prSet presAssocID="{180FCD49-78ED-4FF4-90BB-DB8A123B8EF6}" presName="childComposite" presStyleCnt="0">
        <dgm:presLayoutVars>
          <dgm:chMax val="0"/>
          <dgm:chPref val="0"/>
        </dgm:presLayoutVars>
      </dgm:prSet>
      <dgm:spPr/>
    </dgm:pt>
    <dgm:pt modelId="{9E66183D-ACF5-4377-A645-40C7F6AF8D2E}" type="pres">
      <dgm:prSet presAssocID="{180FCD49-78ED-4FF4-90BB-DB8A123B8EF6}" presName="ChildAccent" presStyleLbl="solidFgAcc1" presStyleIdx="7" presStyleCnt="10"/>
      <dgm:spPr/>
    </dgm:pt>
    <dgm:pt modelId="{DDB0A30A-454A-493D-884C-2A213692C326}" type="pres">
      <dgm:prSet presAssocID="{180FCD49-78ED-4FF4-90BB-DB8A123B8EF6}" presName="Child" presStyleLbl="revTx" presStyleIdx="9" presStyleCnt="12">
        <dgm:presLayoutVars>
          <dgm:chMax val="0"/>
          <dgm:chPref val="0"/>
          <dgm:bulletEnabled val="1"/>
        </dgm:presLayoutVars>
      </dgm:prSet>
      <dgm:spPr/>
      <dgm:t>
        <a:bodyPr/>
        <a:lstStyle/>
        <a:p>
          <a:endParaRPr lang="en-CA"/>
        </a:p>
      </dgm:t>
    </dgm:pt>
    <dgm:pt modelId="{5342E775-E489-4E7F-9D5D-3C85A2231D33}" type="pres">
      <dgm:prSet presAssocID="{072FBB70-939E-4BA9-AAE5-EEBF56E63845}" presName="childComposite" presStyleCnt="0">
        <dgm:presLayoutVars>
          <dgm:chMax val="0"/>
          <dgm:chPref val="0"/>
        </dgm:presLayoutVars>
      </dgm:prSet>
      <dgm:spPr/>
    </dgm:pt>
    <dgm:pt modelId="{CB43115B-6F7F-4514-9B4F-A819B880CBCF}" type="pres">
      <dgm:prSet presAssocID="{072FBB70-939E-4BA9-AAE5-EEBF56E63845}" presName="ChildAccent" presStyleLbl="solidFgAcc1" presStyleIdx="8" presStyleCnt="10"/>
      <dgm:spPr/>
    </dgm:pt>
    <dgm:pt modelId="{78C3C5A4-4DB2-4EE8-91AF-0476D9B8C6D5}" type="pres">
      <dgm:prSet presAssocID="{072FBB70-939E-4BA9-AAE5-EEBF56E63845}" presName="Child" presStyleLbl="revTx" presStyleIdx="10" presStyleCnt="12">
        <dgm:presLayoutVars>
          <dgm:chMax val="0"/>
          <dgm:chPref val="0"/>
          <dgm:bulletEnabled val="1"/>
        </dgm:presLayoutVars>
      </dgm:prSet>
      <dgm:spPr/>
      <dgm:t>
        <a:bodyPr/>
        <a:lstStyle/>
        <a:p>
          <a:endParaRPr lang="en-CA"/>
        </a:p>
      </dgm:t>
    </dgm:pt>
    <dgm:pt modelId="{233B3880-B67C-4355-9683-6BCCFF6C7B5F}" type="pres">
      <dgm:prSet presAssocID="{9477478E-4AC3-4828-8D1D-FD9571811EBA}" presName="childComposite" presStyleCnt="0">
        <dgm:presLayoutVars>
          <dgm:chMax val="0"/>
          <dgm:chPref val="0"/>
        </dgm:presLayoutVars>
      </dgm:prSet>
      <dgm:spPr/>
    </dgm:pt>
    <dgm:pt modelId="{78B99579-21E6-4015-96A0-159B0AB0E137}" type="pres">
      <dgm:prSet presAssocID="{9477478E-4AC3-4828-8D1D-FD9571811EBA}" presName="ChildAccent" presStyleLbl="solidFgAcc1" presStyleIdx="9" presStyleCnt="10"/>
      <dgm:spPr/>
    </dgm:pt>
    <dgm:pt modelId="{45223E84-3CDC-4C1E-8F37-0FA9EDE40BA8}" type="pres">
      <dgm:prSet presAssocID="{9477478E-4AC3-4828-8D1D-FD9571811EBA}" presName="Child" presStyleLbl="revTx" presStyleIdx="11" presStyleCnt="12">
        <dgm:presLayoutVars>
          <dgm:chMax val="0"/>
          <dgm:chPref val="0"/>
          <dgm:bulletEnabled val="1"/>
        </dgm:presLayoutVars>
      </dgm:prSet>
      <dgm:spPr/>
      <dgm:t>
        <a:bodyPr/>
        <a:lstStyle/>
        <a:p>
          <a:endParaRPr lang="en-CA"/>
        </a:p>
      </dgm:t>
    </dgm:pt>
  </dgm:ptLst>
  <dgm:cxnLst>
    <dgm:cxn modelId="{AF2E1E49-3CD5-4967-AFCC-298094451D0E}" srcId="{80E1E808-F2EB-4E75-82DE-249959888D7C}" destId="{6A1A3128-E110-47C9-A455-70EFFB004CEE}" srcOrd="0" destOrd="0" parTransId="{EA322957-437D-4DD4-8D0F-0B77ACB92F17}" sibTransId="{49B54ADC-13D8-4F5B-8B16-B392EBB10869}"/>
    <dgm:cxn modelId="{7481728B-0BB0-43F4-9016-A5F9D4AF404A}" srcId="{10638EAB-22F6-4CC6-864E-F4F93E986E65}" destId="{DE6414E2-D929-4176-B6BA-F9034BFE2A25}" srcOrd="2" destOrd="0" parTransId="{3FF45C0A-9F07-486E-AAD7-BBFFC587D0A9}" sibTransId="{7B38DA65-21B5-42D8-A2B3-F7A1E225ACB0}"/>
    <dgm:cxn modelId="{6AB22387-823B-448C-B446-B8267B49EA02}" type="presOf" srcId="{DE6414E2-D929-4176-B6BA-F9034BFE2A25}" destId="{14FC2519-CCFD-40D3-A815-23E19AD1C9EE}" srcOrd="0" destOrd="0" presId="urn:microsoft.com/office/officeart/2008/layout/SquareAccentList"/>
    <dgm:cxn modelId="{02BDCC05-EEB7-4D5D-8DDA-91ED96D8D771}" type="presOf" srcId="{D0C97724-5F7B-47CA-BB9F-8DF0FB3F3323}" destId="{65C60C89-3B9D-4F85-AA25-6BD7BEFED400}" srcOrd="0" destOrd="0" presId="urn:microsoft.com/office/officeart/2008/layout/SquareAccentList"/>
    <dgm:cxn modelId="{4DECC4C0-439B-4347-9A78-8DF9B3E70C5A}" srcId="{80E1E808-F2EB-4E75-82DE-249959888D7C}" destId="{9477478E-4AC3-4828-8D1D-FD9571811EBA}" srcOrd="4" destOrd="0" parTransId="{0047FD0D-C681-4930-9C6A-38271535FDA6}" sibTransId="{40267472-0370-470F-9448-E91FD01DEA8E}"/>
    <dgm:cxn modelId="{2A40C1F1-C1A0-4741-812F-83A5BB2173F1}" srcId="{80E1E808-F2EB-4E75-82DE-249959888D7C}" destId="{180FCD49-78ED-4FF4-90BB-DB8A123B8EF6}" srcOrd="2" destOrd="0" parTransId="{E2D49556-8285-4A4A-A2EB-95FE7DC1EDF1}" sibTransId="{3C8AC628-EE45-45DD-B3F1-404E4EBCF04D}"/>
    <dgm:cxn modelId="{0ABC227A-B84D-4D90-84E1-6F75E1B4E808}" type="presOf" srcId="{9477478E-4AC3-4828-8D1D-FD9571811EBA}" destId="{45223E84-3CDC-4C1E-8F37-0FA9EDE40BA8}" srcOrd="0" destOrd="0" presId="urn:microsoft.com/office/officeart/2008/layout/SquareAccentList"/>
    <dgm:cxn modelId="{40FE33FB-EF3C-4F83-8B70-4220D701B899}" type="presOf" srcId="{180FCD49-78ED-4FF4-90BB-DB8A123B8EF6}" destId="{DDB0A30A-454A-493D-884C-2A213692C326}" srcOrd="0" destOrd="0" presId="urn:microsoft.com/office/officeart/2008/layout/SquareAccentList"/>
    <dgm:cxn modelId="{7F79B80C-EA6D-4A08-B246-8138EF01EADF}" srcId="{80E1E808-F2EB-4E75-82DE-249959888D7C}" destId="{072FBB70-939E-4BA9-AAE5-EEBF56E63845}" srcOrd="3" destOrd="0" parTransId="{0F2D1918-0D8C-437E-B8AD-C09F456E91A6}" sibTransId="{840CEB81-C8BB-4607-8214-CC4449F549C2}"/>
    <dgm:cxn modelId="{541B6072-1B8D-4852-B25F-DCB000EA1ABC}" type="presOf" srcId="{6A4A2EAD-4A24-4257-94D6-84C815E6736E}" destId="{050EA587-65B1-4993-B639-247BADD8B261}" srcOrd="0" destOrd="0" presId="urn:microsoft.com/office/officeart/2008/layout/SquareAccentList"/>
    <dgm:cxn modelId="{69EF68BD-ED44-4EF0-AD12-660173B799A6}" srcId="{10638EAB-22F6-4CC6-864E-F4F93E986E65}" destId="{56719E06-2D8C-44A6-9FAE-5D3A7EE424F7}" srcOrd="0" destOrd="0" parTransId="{890080F8-F582-48D4-9293-A2E45F296B42}" sibTransId="{0E1AF35A-7CBE-41A4-84E6-B8D3228EC625}"/>
    <dgm:cxn modelId="{37BF6C51-F2FF-4E10-BF37-6DC5FB194DE6}" srcId="{80E1E808-F2EB-4E75-82DE-249959888D7C}" destId="{02BC4CD8-D3B3-46EA-901B-B84A67BE35DC}" srcOrd="1" destOrd="0" parTransId="{7C95B165-2B93-4CE9-90A0-04A36A10808C}" sibTransId="{7D1106D4-5AD0-4E36-B0DD-A41905872890}"/>
    <dgm:cxn modelId="{8CB69FE3-77ED-4846-998A-CF9F8FE81967}" type="presOf" srcId="{10638EAB-22F6-4CC6-864E-F4F93E986E65}" destId="{E2458EC7-42D7-4B0B-8FFC-6CA707F60FD6}" srcOrd="0" destOrd="0" presId="urn:microsoft.com/office/officeart/2008/layout/SquareAccentList"/>
    <dgm:cxn modelId="{8D92FAC7-E11E-45C1-BC25-345E5A5D5638}" type="presOf" srcId="{8439B920-D862-48C9-AB41-8DA0B06E35D4}" destId="{8BD8139B-76C3-4683-9CDB-605A7B577B01}" srcOrd="0" destOrd="0" presId="urn:microsoft.com/office/officeart/2008/layout/SquareAccentList"/>
    <dgm:cxn modelId="{D959D68C-CC3A-41B7-B3C6-35CFE247DEDA}" type="presOf" srcId="{56719E06-2D8C-44A6-9FAE-5D3A7EE424F7}" destId="{836E2588-A055-45E8-BD6C-4EDD57145D60}" srcOrd="0" destOrd="0" presId="urn:microsoft.com/office/officeart/2008/layout/SquareAccentList"/>
    <dgm:cxn modelId="{DB4723B3-95F0-4F2B-9126-4305077E2175}" type="presOf" srcId="{80E1E808-F2EB-4E75-82DE-249959888D7C}" destId="{D71FFD05-5DBA-4DFF-805B-2A3FFAEEDE93}" srcOrd="0" destOrd="0" presId="urn:microsoft.com/office/officeart/2008/layout/SquareAccentList"/>
    <dgm:cxn modelId="{A9DF793F-0E2A-4877-8FBE-0E477B4555F8}" srcId="{10638EAB-22F6-4CC6-864E-F4F93E986E65}" destId="{D0C97724-5F7B-47CA-BB9F-8DF0FB3F3323}" srcOrd="1" destOrd="0" parTransId="{0FEF126C-40B0-4C93-BDF0-A106B0B48BCE}" sibTransId="{1731A1A5-BA6C-498D-AC3B-587C1DE13397}"/>
    <dgm:cxn modelId="{34FDFDE8-D751-4EC8-91ED-184AEFAFD44C}" srcId="{6A4A2EAD-4A24-4257-94D6-84C815E6736E}" destId="{10638EAB-22F6-4CC6-864E-F4F93E986E65}" srcOrd="0" destOrd="0" parTransId="{7647EAA8-9173-4821-A099-644DA3856D43}" sibTransId="{A2EF01A6-B834-4B68-86A5-CB4703277100}"/>
    <dgm:cxn modelId="{67C38391-9E79-417C-9C6F-2A2E701AEF13}" srcId="{10638EAB-22F6-4CC6-864E-F4F93E986E65}" destId="{8439B920-D862-48C9-AB41-8DA0B06E35D4}" srcOrd="3" destOrd="0" parTransId="{58F5FACB-F1F9-41F7-B77F-3E8FEDA2115E}" sibTransId="{6C75179B-47D5-46BF-AAE2-7C89B37ABA53}"/>
    <dgm:cxn modelId="{5CE977C1-D48D-4E42-BB29-27ADF4473734}" type="presOf" srcId="{072FBB70-939E-4BA9-AAE5-EEBF56E63845}" destId="{78C3C5A4-4DB2-4EE8-91AF-0476D9B8C6D5}" srcOrd="0" destOrd="0" presId="urn:microsoft.com/office/officeart/2008/layout/SquareAccentList"/>
    <dgm:cxn modelId="{B3B689D1-5496-45C4-8164-4F8C86F3E3E3}" srcId="{10638EAB-22F6-4CC6-864E-F4F93E986E65}" destId="{A891ADA6-2929-4D3B-ADC3-AF59E3B04C63}" srcOrd="4" destOrd="0" parTransId="{BCD68321-B779-4A0D-B548-0838656961F4}" sibTransId="{3F2DADA0-40CB-41A5-A056-61E5833407D4}"/>
    <dgm:cxn modelId="{1FC97200-B84B-45AD-8B77-250B9748B40D}" type="presOf" srcId="{A891ADA6-2929-4D3B-ADC3-AF59E3B04C63}" destId="{6A035683-2DD5-463B-A162-711D53DB0E70}" srcOrd="0" destOrd="0" presId="urn:microsoft.com/office/officeart/2008/layout/SquareAccentList"/>
    <dgm:cxn modelId="{D467017E-B311-438A-9E0F-3EE30B238047}" type="presOf" srcId="{02BC4CD8-D3B3-46EA-901B-B84A67BE35DC}" destId="{60D007FB-D4FF-469D-AF7F-3F2A88B9FC4D}" srcOrd="0" destOrd="0" presId="urn:microsoft.com/office/officeart/2008/layout/SquareAccentList"/>
    <dgm:cxn modelId="{E01E0913-8127-4206-8B6D-9EC075788A0C}" type="presOf" srcId="{6A1A3128-E110-47C9-A455-70EFFB004CEE}" destId="{75A56458-B592-4A17-8A91-673B4FF935BC}" srcOrd="0" destOrd="0" presId="urn:microsoft.com/office/officeart/2008/layout/SquareAccentList"/>
    <dgm:cxn modelId="{5ADFFA2D-A85A-4DAE-AD62-C0F6DDA1BE4E}" srcId="{6A4A2EAD-4A24-4257-94D6-84C815E6736E}" destId="{80E1E808-F2EB-4E75-82DE-249959888D7C}" srcOrd="1" destOrd="0" parTransId="{A713ECAC-F2C5-46E7-89E0-76645BE7D036}" sibTransId="{E98A6303-48F9-4947-8F3F-D24AADCBCF72}"/>
    <dgm:cxn modelId="{444A1396-6E47-4AD0-9C79-72C7AD720F89}" type="presParOf" srcId="{050EA587-65B1-4993-B639-247BADD8B261}" destId="{25E65769-0467-422F-8FF7-0DB59E9E77FE}" srcOrd="0" destOrd="0" presId="urn:microsoft.com/office/officeart/2008/layout/SquareAccentList"/>
    <dgm:cxn modelId="{EC2C2712-FEC2-410D-A064-95232CBAE5F2}" type="presParOf" srcId="{25E65769-0467-422F-8FF7-0DB59E9E77FE}" destId="{23888C1D-A560-4725-A5B1-7D0023C8CB39}" srcOrd="0" destOrd="0" presId="urn:microsoft.com/office/officeart/2008/layout/SquareAccentList"/>
    <dgm:cxn modelId="{8656B0F3-26D9-4536-B482-CF51FC7BC3F1}" type="presParOf" srcId="{23888C1D-A560-4725-A5B1-7D0023C8CB39}" destId="{81A2BA08-DCC6-427F-BFB1-4333A33EC5F9}" srcOrd="0" destOrd="0" presId="urn:microsoft.com/office/officeart/2008/layout/SquareAccentList"/>
    <dgm:cxn modelId="{F770FA43-0280-4B65-85FE-56F8C544582B}" type="presParOf" srcId="{23888C1D-A560-4725-A5B1-7D0023C8CB39}" destId="{65AA1CFF-852E-42D3-95D7-E64AAFC6F914}" srcOrd="1" destOrd="0" presId="urn:microsoft.com/office/officeart/2008/layout/SquareAccentList"/>
    <dgm:cxn modelId="{8D9BDB6F-967C-40EE-8ED0-FA904D6A8329}" type="presParOf" srcId="{23888C1D-A560-4725-A5B1-7D0023C8CB39}" destId="{E2458EC7-42D7-4B0B-8FFC-6CA707F60FD6}" srcOrd="2" destOrd="0" presId="urn:microsoft.com/office/officeart/2008/layout/SquareAccentList"/>
    <dgm:cxn modelId="{B87A7A80-2333-4B30-80B5-94A0A52F1E1F}" type="presParOf" srcId="{25E65769-0467-422F-8FF7-0DB59E9E77FE}" destId="{C2B017F8-A71D-46DE-AAD8-C973AD6AEC76}" srcOrd="1" destOrd="0" presId="urn:microsoft.com/office/officeart/2008/layout/SquareAccentList"/>
    <dgm:cxn modelId="{CBB50656-508D-4172-9820-C1A5ACE6BAB2}" type="presParOf" srcId="{C2B017F8-A71D-46DE-AAD8-C973AD6AEC76}" destId="{C3B33690-209F-4B1E-BC98-6A5289933601}" srcOrd="0" destOrd="0" presId="urn:microsoft.com/office/officeart/2008/layout/SquareAccentList"/>
    <dgm:cxn modelId="{6948BD22-9925-4297-894D-97D8B430E3F3}" type="presParOf" srcId="{C3B33690-209F-4B1E-BC98-6A5289933601}" destId="{3D4ADB0A-94B3-4F0B-A95A-66BDE238660B}" srcOrd="0" destOrd="0" presId="urn:microsoft.com/office/officeart/2008/layout/SquareAccentList"/>
    <dgm:cxn modelId="{B3BBF00A-9A31-42B4-B704-83F2F1106EB5}" type="presParOf" srcId="{C3B33690-209F-4B1E-BC98-6A5289933601}" destId="{836E2588-A055-45E8-BD6C-4EDD57145D60}" srcOrd="1" destOrd="0" presId="urn:microsoft.com/office/officeart/2008/layout/SquareAccentList"/>
    <dgm:cxn modelId="{19C65929-528A-4B94-A4B0-1018ACA8E763}" type="presParOf" srcId="{C2B017F8-A71D-46DE-AAD8-C973AD6AEC76}" destId="{19685058-D275-423E-81C6-28CAC6F1E63F}" srcOrd="1" destOrd="0" presId="urn:microsoft.com/office/officeart/2008/layout/SquareAccentList"/>
    <dgm:cxn modelId="{2D70B4B6-57C2-4A97-BFF0-C976AE46B741}" type="presParOf" srcId="{19685058-D275-423E-81C6-28CAC6F1E63F}" destId="{FB5FC9E4-6E67-43E3-99B4-833E238FDF74}" srcOrd="0" destOrd="0" presId="urn:microsoft.com/office/officeart/2008/layout/SquareAccentList"/>
    <dgm:cxn modelId="{EE86EEE4-5512-403C-AC13-7502868C0585}" type="presParOf" srcId="{19685058-D275-423E-81C6-28CAC6F1E63F}" destId="{65C60C89-3B9D-4F85-AA25-6BD7BEFED400}" srcOrd="1" destOrd="0" presId="urn:microsoft.com/office/officeart/2008/layout/SquareAccentList"/>
    <dgm:cxn modelId="{670F7B2A-DA6D-4919-9666-F1E23AA82322}" type="presParOf" srcId="{C2B017F8-A71D-46DE-AAD8-C973AD6AEC76}" destId="{2B902AC8-199C-4956-B2F5-14DF56842DC1}" srcOrd="2" destOrd="0" presId="urn:microsoft.com/office/officeart/2008/layout/SquareAccentList"/>
    <dgm:cxn modelId="{06257FBB-97EB-4F2C-891D-468DA564F874}" type="presParOf" srcId="{2B902AC8-199C-4956-B2F5-14DF56842DC1}" destId="{243A3EFB-7273-4BC2-B8B2-013BCA6567B5}" srcOrd="0" destOrd="0" presId="urn:microsoft.com/office/officeart/2008/layout/SquareAccentList"/>
    <dgm:cxn modelId="{28E970F9-EBA7-4DB3-A905-B46DA25D16B3}" type="presParOf" srcId="{2B902AC8-199C-4956-B2F5-14DF56842DC1}" destId="{14FC2519-CCFD-40D3-A815-23E19AD1C9EE}" srcOrd="1" destOrd="0" presId="urn:microsoft.com/office/officeart/2008/layout/SquareAccentList"/>
    <dgm:cxn modelId="{D40754A3-D562-4F54-95DD-D7424ADF90BB}" type="presParOf" srcId="{C2B017F8-A71D-46DE-AAD8-C973AD6AEC76}" destId="{F16AB984-1D4F-4A59-A6AA-5FF712047872}" srcOrd="3" destOrd="0" presId="urn:microsoft.com/office/officeart/2008/layout/SquareAccentList"/>
    <dgm:cxn modelId="{FD0D7803-17C1-4E7B-A124-2BBC35AD8A2D}" type="presParOf" srcId="{F16AB984-1D4F-4A59-A6AA-5FF712047872}" destId="{325F1B4F-A347-4BA9-8947-FB884250D6F4}" srcOrd="0" destOrd="0" presId="urn:microsoft.com/office/officeart/2008/layout/SquareAccentList"/>
    <dgm:cxn modelId="{F64F9A02-3AD8-4A8C-961E-1E7AD1293A9E}" type="presParOf" srcId="{F16AB984-1D4F-4A59-A6AA-5FF712047872}" destId="{8BD8139B-76C3-4683-9CDB-605A7B577B01}" srcOrd="1" destOrd="0" presId="urn:microsoft.com/office/officeart/2008/layout/SquareAccentList"/>
    <dgm:cxn modelId="{0A33599B-8AAF-4D71-8D46-1E43FBE5935F}" type="presParOf" srcId="{C2B017F8-A71D-46DE-AAD8-C973AD6AEC76}" destId="{73C2E5EC-74A8-40A4-81F1-1F83326A4FCE}" srcOrd="4" destOrd="0" presId="urn:microsoft.com/office/officeart/2008/layout/SquareAccentList"/>
    <dgm:cxn modelId="{7CB2D469-FC50-450F-A533-77C66F6CD4BE}" type="presParOf" srcId="{73C2E5EC-74A8-40A4-81F1-1F83326A4FCE}" destId="{7EE6F9BB-C8B2-46BF-AD98-8E4C277A6F3F}" srcOrd="0" destOrd="0" presId="urn:microsoft.com/office/officeart/2008/layout/SquareAccentList"/>
    <dgm:cxn modelId="{6B2630CA-8459-4C72-A723-51B9A6A5F9EE}" type="presParOf" srcId="{73C2E5EC-74A8-40A4-81F1-1F83326A4FCE}" destId="{6A035683-2DD5-463B-A162-711D53DB0E70}" srcOrd="1" destOrd="0" presId="urn:microsoft.com/office/officeart/2008/layout/SquareAccentList"/>
    <dgm:cxn modelId="{4573FDDB-B98A-44DA-983A-FDC91FFD27D0}" type="presParOf" srcId="{050EA587-65B1-4993-B639-247BADD8B261}" destId="{B467D4D5-DFAB-452D-833B-C817A4BE807B}" srcOrd="1" destOrd="0" presId="urn:microsoft.com/office/officeart/2008/layout/SquareAccentList"/>
    <dgm:cxn modelId="{645BBC41-2774-442D-8185-F3FFB30733CE}" type="presParOf" srcId="{B467D4D5-DFAB-452D-833B-C817A4BE807B}" destId="{38651429-A88E-42F0-AD76-8A66D7CC20D8}" srcOrd="0" destOrd="0" presId="urn:microsoft.com/office/officeart/2008/layout/SquareAccentList"/>
    <dgm:cxn modelId="{F5D2579A-E433-431B-AA38-3D88FF7CDF96}" type="presParOf" srcId="{38651429-A88E-42F0-AD76-8A66D7CC20D8}" destId="{87450B69-2649-4286-AAE9-D82D9D8ABF69}" srcOrd="0" destOrd="0" presId="urn:microsoft.com/office/officeart/2008/layout/SquareAccentList"/>
    <dgm:cxn modelId="{A04CF4B4-7B00-4957-B64A-F03B7F1CC88D}" type="presParOf" srcId="{38651429-A88E-42F0-AD76-8A66D7CC20D8}" destId="{B006E321-891E-47DB-ADDE-68E60193B53E}" srcOrd="1" destOrd="0" presId="urn:microsoft.com/office/officeart/2008/layout/SquareAccentList"/>
    <dgm:cxn modelId="{EB3267B3-AFAD-4674-927C-7FCB097270FE}" type="presParOf" srcId="{38651429-A88E-42F0-AD76-8A66D7CC20D8}" destId="{D71FFD05-5DBA-4DFF-805B-2A3FFAEEDE93}" srcOrd="2" destOrd="0" presId="urn:microsoft.com/office/officeart/2008/layout/SquareAccentList"/>
    <dgm:cxn modelId="{0A3E2FCB-E0A9-4376-BA66-CD52B5B669D6}" type="presParOf" srcId="{B467D4D5-DFAB-452D-833B-C817A4BE807B}" destId="{44E68673-632A-4B2F-A045-EF0E46D33D0D}" srcOrd="1" destOrd="0" presId="urn:microsoft.com/office/officeart/2008/layout/SquareAccentList"/>
    <dgm:cxn modelId="{76D1F76C-68CD-41E5-A0EA-BF4EAD121EB1}" type="presParOf" srcId="{44E68673-632A-4B2F-A045-EF0E46D33D0D}" destId="{8ADDCDD0-75E5-43F1-A595-1CDC55AEBFF4}" srcOrd="0" destOrd="0" presId="urn:microsoft.com/office/officeart/2008/layout/SquareAccentList"/>
    <dgm:cxn modelId="{78DDCC23-11BC-4F19-B232-7A70373F72D7}" type="presParOf" srcId="{8ADDCDD0-75E5-43F1-A595-1CDC55AEBFF4}" destId="{97CC4253-B9FD-458F-B042-9A3D6268F217}" srcOrd="0" destOrd="0" presId="urn:microsoft.com/office/officeart/2008/layout/SquareAccentList"/>
    <dgm:cxn modelId="{5489492A-1888-43BA-94C2-85E063597C23}" type="presParOf" srcId="{8ADDCDD0-75E5-43F1-A595-1CDC55AEBFF4}" destId="{75A56458-B592-4A17-8A91-673B4FF935BC}" srcOrd="1" destOrd="0" presId="urn:microsoft.com/office/officeart/2008/layout/SquareAccentList"/>
    <dgm:cxn modelId="{805579A3-2E39-4151-B339-CD26B6EAA8C5}" type="presParOf" srcId="{44E68673-632A-4B2F-A045-EF0E46D33D0D}" destId="{3C41B772-EC32-4B81-9EB5-6DCCD5242408}" srcOrd="1" destOrd="0" presId="urn:microsoft.com/office/officeart/2008/layout/SquareAccentList"/>
    <dgm:cxn modelId="{5687B4F4-0DF3-41C3-8C85-1FA4D26B8866}" type="presParOf" srcId="{3C41B772-EC32-4B81-9EB5-6DCCD5242408}" destId="{B7F50351-A707-4D89-B474-2D8482114C5A}" srcOrd="0" destOrd="0" presId="urn:microsoft.com/office/officeart/2008/layout/SquareAccentList"/>
    <dgm:cxn modelId="{1DD9FD5A-AF2F-49FB-8DA2-31BEFE2B26A9}" type="presParOf" srcId="{3C41B772-EC32-4B81-9EB5-6DCCD5242408}" destId="{60D007FB-D4FF-469D-AF7F-3F2A88B9FC4D}" srcOrd="1" destOrd="0" presId="urn:microsoft.com/office/officeart/2008/layout/SquareAccentList"/>
    <dgm:cxn modelId="{670B200D-77C2-4ABE-A9CE-4F23C107E2AD}" type="presParOf" srcId="{44E68673-632A-4B2F-A045-EF0E46D33D0D}" destId="{DD42C68D-CE8C-4B9C-BF7B-BDA77D4DF4DF}" srcOrd="2" destOrd="0" presId="urn:microsoft.com/office/officeart/2008/layout/SquareAccentList"/>
    <dgm:cxn modelId="{1E20BA6D-1D4D-47D1-81EE-B9C990051E08}" type="presParOf" srcId="{DD42C68D-CE8C-4B9C-BF7B-BDA77D4DF4DF}" destId="{9E66183D-ACF5-4377-A645-40C7F6AF8D2E}" srcOrd="0" destOrd="0" presId="urn:microsoft.com/office/officeart/2008/layout/SquareAccentList"/>
    <dgm:cxn modelId="{46AAE5B6-030A-410E-B767-106D7134E7F6}" type="presParOf" srcId="{DD42C68D-CE8C-4B9C-BF7B-BDA77D4DF4DF}" destId="{DDB0A30A-454A-493D-884C-2A213692C326}" srcOrd="1" destOrd="0" presId="urn:microsoft.com/office/officeart/2008/layout/SquareAccentList"/>
    <dgm:cxn modelId="{4B9DF7D7-67CA-4CA7-9B88-E2616F9B53CB}" type="presParOf" srcId="{44E68673-632A-4B2F-A045-EF0E46D33D0D}" destId="{5342E775-E489-4E7F-9D5D-3C85A2231D33}" srcOrd="3" destOrd="0" presId="urn:microsoft.com/office/officeart/2008/layout/SquareAccentList"/>
    <dgm:cxn modelId="{410DF2A6-E24C-4130-9AFE-11BB3D082736}" type="presParOf" srcId="{5342E775-E489-4E7F-9D5D-3C85A2231D33}" destId="{CB43115B-6F7F-4514-9B4F-A819B880CBCF}" srcOrd="0" destOrd="0" presId="urn:microsoft.com/office/officeart/2008/layout/SquareAccentList"/>
    <dgm:cxn modelId="{598A4B0B-6358-41DC-AA6A-1A2F8A8636CD}" type="presParOf" srcId="{5342E775-E489-4E7F-9D5D-3C85A2231D33}" destId="{78C3C5A4-4DB2-4EE8-91AF-0476D9B8C6D5}" srcOrd="1" destOrd="0" presId="urn:microsoft.com/office/officeart/2008/layout/SquareAccentList"/>
    <dgm:cxn modelId="{303CFA85-E9D9-4BE4-AD51-0E7DDF992789}" type="presParOf" srcId="{44E68673-632A-4B2F-A045-EF0E46D33D0D}" destId="{233B3880-B67C-4355-9683-6BCCFF6C7B5F}" srcOrd="4" destOrd="0" presId="urn:microsoft.com/office/officeart/2008/layout/SquareAccentList"/>
    <dgm:cxn modelId="{D50F748E-934E-4163-B692-E0D24422AB0D}" type="presParOf" srcId="{233B3880-B67C-4355-9683-6BCCFF6C7B5F}" destId="{78B99579-21E6-4015-96A0-159B0AB0E137}" srcOrd="0" destOrd="0" presId="urn:microsoft.com/office/officeart/2008/layout/SquareAccentList"/>
    <dgm:cxn modelId="{63D7E5C3-5ACD-433D-A2A9-D62B15ECB61A}" type="presParOf" srcId="{233B3880-B67C-4355-9683-6BCCFF6C7B5F}" destId="{45223E84-3CDC-4C1E-8F37-0FA9EDE40BA8}"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BA5F0-BF7E-4702-BE12-005262CFF568}" type="datetimeFigureOut">
              <a:rPr lang="en-CA" smtClean="0"/>
              <a:t>25/05/2015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2D9267-ADE4-41EB-A255-3FC5344BA8FF}" type="slidenum">
              <a:rPr lang="en-CA" smtClean="0"/>
              <a:t>‹#›</a:t>
            </a:fld>
            <a:endParaRPr lang="en-CA"/>
          </a:p>
        </p:txBody>
      </p:sp>
    </p:spTree>
    <p:extLst>
      <p:ext uri="{BB962C8B-B14F-4D97-AF65-F5344CB8AC3E}">
        <p14:creationId xmlns:p14="http://schemas.microsoft.com/office/powerpoint/2010/main" val="1380677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32D9267-ADE4-41EB-A255-3FC5344BA8FF}" type="slidenum">
              <a:rPr lang="en-CA" smtClean="0"/>
              <a:t>6</a:t>
            </a:fld>
            <a:endParaRPr lang="en-CA"/>
          </a:p>
        </p:txBody>
      </p:sp>
    </p:spTree>
    <p:extLst>
      <p:ext uri="{BB962C8B-B14F-4D97-AF65-F5344CB8AC3E}">
        <p14:creationId xmlns:p14="http://schemas.microsoft.com/office/powerpoint/2010/main" val="2264265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*By appropriate, we mean an adequate level of financial support for activities related to education, research, and other extra-clinical endeavors that are align with the vision and goals of your department/division/unit of EM? </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The overall trends in challenges for obtaining appropriate funding for the ED’s academic funding are:</a:t>
            </a:r>
          </a:p>
          <a:p>
            <a:r>
              <a:rPr lang="en-US" sz="1200" kern="1200" baseline="0" dirty="0" smtClean="0">
                <a:solidFill>
                  <a:schemeClr val="tx1"/>
                </a:solidFill>
                <a:effectLst/>
                <a:latin typeface="+mn-lt"/>
                <a:ea typeface="+mn-ea"/>
                <a:cs typeface="+mn-cs"/>
              </a:rPr>
              <a:t>-Budget constraints with inflating costs and growing programs</a:t>
            </a:r>
          </a:p>
          <a:p>
            <a:r>
              <a:rPr lang="en-US" sz="1200" kern="1200" baseline="0" dirty="0" smtClean="0">
                <a:solidFill>
                  <a:schemeClr val="tx1"/>
                </a:solidFill>
                <a:effectLst/>
                <a:latin typeface="+mn-lt"/>
                <a:ea typeface="+mn-ea"/>
                <a:cs typeface="+mn-cs"/>
              </a:rPr>
              <a:t>-AFP: low clinical/academic split, shrinking AFP size, physicians not part of AFP</a:t>
            </a:r>
          </a:p>
          <a:p>
            <a:r>
              <a:rPr lang="en-US" sz="1200" kern="1200" baseline="0" dirty="0" smtClean="0">
                <a:solidFill>
                  <a:schemeClr val="tx1"/>
                </a:solidFill>
                <a:effectLst/>
                <a:latin typeface="+mn-lt"/>
                <a:ea typeface="+mn-ea"/>
                <a:cs typeface="+mn-cs"/>
              </a:rPr>
              <a:t>-Lack of support from government or Department of Medicine</a:t>
            </a:r>
            <a:endParaRPr lang="en-CA" baseline="0" dirty="0" smtClean="0"/>
          </a:p>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15</a:t>
            </a:fld>
            <a:endParaRPr lang="en-CA"/>
          </a:p>
        </p:txBody>
      </p:sp>
    </p:spTree>
    <p:extLst>
      <p:ext uri="{BB962C8B-B14F-4D97-AF65-F5344CB8AC3E}">
        <p14:creationId xmlns:p14="http://schemas.microsoft.com/office/powerpoint/2010/main" val="176939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The overall trend in suggestions for the most appropriate funding for undergraduate education medical leadership and infrastructure support are as follows:</a:t>
            </a:r>
          </a:p>
          <a:p>
            <a:pPr marL="171450" indent="-171450">
              <a:buFontTx/>
              <a:buChar char="-"/>
            </a:pPr>
            <a:r>
              <a:rPr lang="en-CA" baseline="0" dirty="0" smtClean="0"/>
              <a:t>University solely vs Mixed (different directors/coordinators or different governing bodies)</a:t>
            </a:r>
          </a:p>
          <a:p>
            <a:pPr marL="171450" indent="-171450">
              <a:buFontTx/>
              <a:buChar char="-"/>
            </a:pPr>
            <a:r>
              <a:rPr lang="en-CA" baseline="0" dirty="0" smtClean="0"/>
              <a:t>Dependant on </a:t>
            </a:r>
            <a:r>
              <a:rPr lang="en-US" sz="1200" kern="1200" dirty="0" smtClean="0">
                <a:solidFill>
                  <a:schemeClr val="tx1"/>
                </a:solidFill>
                <a:effectLst/>
                <a:latin typeface="+mn-lt"/>
                <a:ea typeface="+mn-ea"/>
                <a:cs typeface="+mn-cs"/>
              </a:rPr>
              <a:t>depends on size of class, # of rotations/electives/other expectations (simulation, UGME research, </a:t>
            </a:r>
            <a:r>
              <a:rPr lang="en-US" sz="1200" kern="1200" dirty="0" err="1" smtClean="0">
                <a:solidFill>
                  <a:schemeClr val="tx1"/>
                </a:solidFill>
                <a:effectLst/>
                <a:latin typeface="+mn-lt"/>
                <a:ea typeface="+mn-ea"/>
                <a:cs typeface="+mn-cs"/>
              </a:rPr>
              <a:t>etc</a:t>
            </a:r>
            <a:r>
              <a:rPr lang="en-US" sz="1200" kern="1200" dirty="0" smtClean="0">
                <a:solidFill>
                  <a:schemeClr val="tx1"/>
                </a:solidFill>
                <a:effectLst/>
                <a:latin typeface="+mn-lt"/>
                <a:ea typeface="+mn-ea"/>
                <a:cs typeface="+mn-cs"/>
              </a:rPr>
              <a:t>) </a:t>
            </a:r>
            <a:endParaRPr lang="en-CA" baseline="0" dirty="0" smtClean="0"/>
          </a:p>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16</a:t>
            </a:fld>
            <a:endParaRPr lang="en-CA"/>
          </a:p>
        </p:txBody>
      </p:sp>
    </p:spTree>
    <p:extLst>
      <p:ext uri="{BB962C8B-B14F-4D97-AF65-F5344CB8AC3E}">
        <p14:creationId xmlns:p14="http://schemas.microsoft.com/office/powerpoint/2010/main" val="99040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Specific staffing suggestions:</a:t>
            </a:r>
          </a:p>
          <a:p>
            <a:endParaRPr lang="en-CA" baseline="0" dirty="0" smtClean="0"/>
          </a:p>
          <a:p>
            <a:pPr marL="342900" indent="-342900" algn="l">
              <a:buFont typeface="Arial" panose="020B0604020202020204" pitchFamily="34" charset="0"/>
              <a:buChar char="•"/>
            </a:pPr>
            <a:r>
              <a:rPr lang="en-US" sz="1200" dirty="0" smtClean="0"/>
              <a:t>Research director (0.5 FTE), Research Admin support (0.5 FTE), at least 3 funded faculty positions</a:t>
            </a:r>
          </a:p>
          <a:p>
            <a:pPr marL="342900" indent="-342900" algn="l">
              <a:buFont typeface="Arial" panose="020B0604020202020204" pitchFamily="34" charset="0"/>
              <a:buChar char="•"/>
            </a:pPr>
            <a:r>
              <a:rPr lang="en-US" sz="1200" dirty="0" smtClean="0"/>
              <a:t>Specific - </a:t>
            </a:r>
            <a:r>
              <a:rPr lang="en-CA" sz="1200" dirty="0" smtClean="0"/>
              <a:t>3/4 protected time for a research director and then 4 - 12 1/4 to 1/2 time clinician researchers, with appropriate 1-2 PhD associated researchers, and 1-2 research coordinators, and 1-2 research admin assistants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smtClean="0"/>
              <a:t>Salary support for protected time for researchers to do research, to mentor junior faculty &amp; trainees; administrative and staff infrastructure support to facilitate research activities and adequate space (both office / admin space and space in the ED for research purposes)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Department head has hard funding of about .3 </a:t>
            </a:r>
            <a:r>
              <a:rPr lang="en-US" sz="1200" kern="1200" dirty="0" err="1" smtClean="0">
                <a:solidFill>
                  <a:schemeClr val="tx1"/>
                </a:solidFill>
                <a:effectLst/>
                <a:latin typeface="+mn-lt"/>
                <a:ea typeface="+mn-ea"/>
                <a:cs typeface="+mn-cs"/>
              </a:rPr>
              <a:t>fte</a:t>
            </a:r>
            <a:r>
              <a:rPr lang="en-US" sz="1200" kern="1200" dirty="0" smtClean="0">
                <a:solidFill>
                  <a:schemeClr val="tx1"/>
                </a:solidFill>
                <a:effectLst/>
                <a:latin typeface="+mn-lt"/>
                <a:ea typeface="+mn-ea"/>
                <a:cs typeface="+mn-cs"/>
              </a:rPr>
              <a:t>. Our AFA also supports 2 positions that are 50 - 70% research. The hospital provides about .2 to .3 FTE for program medical directors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3 GFT positions + 1 fulltime research coordinator + access to design/stats resource people + modest discretionary budget for project work</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1.5 days per week with 3 to 4 FTEs with varying skill set.</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0.3 EFT research director and dedicated admin support. Only 3 MDs have significant research time built into their contract (ranging from 0.3-0.75), would like to double this</a:t>
            </a:r>
            <a:endParaRPr lang="en-US" sz="1200" i="0" dirty="0" smtClean="0"/>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smtClean="0">
              <a:solidFill>
                <a:schemeClr val="tx1"/>
              </a:solidFill>
              <a:effectLst/>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18</a:t>
            </a:fld>
            <a:endParaRPr lang="en-CA"/>
          </a:p>
        </p:txBody>
      </p:sp>
    </p:spTree>
    <p:extLst>
      <p:ext uri="{BB962C8B-B14F-4D97-AF65-F5344CB8AC3E}">
        <p14:creationId xmlns:p14="http://schemas.microsoft.com/office/powerpoint/2010/main" val="3592371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19</a:t>
            </a:fld>
            <a:endParaRPr lang="en-CA"/>
          </a:p>
        </p:txBody>
      </p:sp>
    </p:spTree>
    <p:extLst>
      <p:ext uri="{BB962C8B-B14F-4D97-AF65-F5344CB8AC3E}">
        <p14:creationId xmlns:p14="http://schemas.microsoft.com/office/powerpoint/2010/main" val="2530099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20</a:t>
            </a:fld>
            <a:endParaRPr lang="en-CA"/>
          </a:p>
        </p:txBody>
      </p:sp>
    </p:spTree>
    <p:extLst>
      <p:ext uri="{BB962C8B-B14F-4D97-AF65-F5344CB8AC3E}">
        <p14:creationId xmlns:p14="http://schemas.microsoft.com/office/powerpoint/2010/main" val="628708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Discussion: For settings that lack an adequate Academic Funding Plan, to what degree and through what means (practice plan, tithe etc.) should clinicians working in academic settings lend financial support to the departmental mission?</a:t>
            </a:r>
          </a:p>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25</a:t>
            </a:fld>
            <a:endParaRPr lang="en-CA"/>
          </a:p>
        </p:txBody>
      </p:sp>
    </p:spTree>
    <p:extLst>
      <p:ext uri="{BB962C8B-B14F-4D97-AF65-F5344CB8AC3E}">
        <p14:creationId xmlns:p14="http://schemas.microsoft.com/office/powerpoint/2010/main" val="3017997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Didactic and bedside teaching are supported</a:t>
            </a:r>
            <a:r>
              <a:rPr lang="en-CA" baseline="0" dirty="0" smtClean="0"/>
              <a:t> in a number of ways including point system compensation, honorarium/stipend, hourly fee, shift allowances, and previously built into payment contracts.  </a:t>
            </a:r>
          </a:p>
          <a:p>
            <a:endParaRPr lang="en-CA" baseline="0" dirty="0" smtClean="0"/>
          </a:p>
          <a:p>
            <a:r>
              <a:rPr lang="en-CA" dirty="0" smtClean="0"/>
              <a:t>Point system - Funds distributed based on contribution hours/points</a:t>
            </a:r>
          </a:p>
          <a:p>
            <a:r>
              <a:rPr lang="en-CA" dirty="0" smtClean="0"/>
              <a:t>Honorarium/Stipend </a:t>
            </a:r>
          </a:p>
          <a:p>
            <a:pPr lvl="1"/>
            <a:r>
              <a:rPr lang="en-CA" dirty="0" smtClean="0"/>
              <a:t>FFS provides small honorarium per shift. Experience of learner may change compensation.  </a:t>
            </a:r>
          </a:p>
          <a:p>
            <a:pPr lvl="1"/>
            <a:r>
              <a:rPr lang="en-CA" dirty="0" smtClean="0"/>
              <a:t> APP plans have not kept pace with increasing volumes and as a result do not provide teaching top up.</a:t>
            </a:r>
          </a:p>
          <a:p>
            <a:pPr lvl="1"/>
            <a:r>
              <a:rPr lang="en-CA" dirty="0" smtClean="0"/>
              <a:t>AMOSO funding (MOH Ontario tithe plan)</a:t>
            </a:r>
          </a:p>
          <a:p>
            <a:r>
              <a:rPr lang="en-CA" dirty="0" smtClean="0"/>
              <a:t>Shift allowances – negotiated with department head</a:t>
            </a:r>
          </a:p>
          <a:p>
            <a:r>
              <a:rPr lang="en-CA" dirty="0" smtClean="0"/>
              <a:t>Hourly fee (PUPSR program, RAMQ) </a:t>
            </a:r>
          </a:p>
          <a:p>
            <a:r>
              <a:rPr lang="en-CA" dirty="0" smtClean="0"/>
              <a:t>Teaching center expectation – compensation built into job description/payment contracts</a:t>
            </a:r>
          </a:p>
          <a:p>
            <a:endParaRPr lang="en-CA" dirty="0" smtClean="0"/>
          </a:p>
          <a:p>
            <a:endParaRPr lang="en-CA" dirty="0" smtClean="0"/>
          </a:p>
          <a:p>
            <a:r>
              <a:rPr lang="en-CA" dirty="0" smtClean="0"/>
              <a:t>Note: several comments</a:t>
            </a:r>
            <a:r>
              <a:rPr lang="en-CA" baseline="0" dirty="0" smtClean="0"/>
              <a:t> on how compensation is minimal/modest.  </a:t>
            </a:r>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26</a:t>
            </a:fld>
            <a:endParaRPr lang="en-CA"/>
          </a:p>
        </p:txBody>
      </p:sp>
    </p:spTree>
    <p:extLst>
      <p:ext uri="{BB962C8B-B14F-4D97-AF65-F5344CB8AC3E}">
        <p14:creationId xmlns:p14="http://schemas.microsoft.com/office/powerpoint/2010/main" val="1403601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32D9267-ADE4-41EB-A255-3FC5344BA8FF}" type="slidenum">
              <a:rPr lang="en-CA" smtClean="0"/>
              <a:t>36</a:t>
            </a:fld>
            <a:endParaRPr lang="en-CA"/>
          </a:p>
        </p:txBody>
      </p:sp>
    </p:spTree>
    <p:extLst>
      <p:ext uri="{BB962C8B-B14F-4D97-AF65-F5344CB8AC3E}">
        <p14:creationId xmlns:p14="http://schemas.microsoft.com/office/powerpoint/2010/main" val="1172459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CC7681-F16E-49FF-95B3-9DBCA5DC0925}"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70550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CC7681-F16E-49FF-95B3-9DBCA5DC0925}"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643815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CC7681-F16E-49FF-95B3-9DBCA5DC0925}"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359155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CC7681-F16E-49FF-95B3-9DBCA5DC0925}"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97145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CC7681-F16E-49FF-95B3-9DBCA5DC0925}" type="datetimeFigureOut">
              <a:rPr lang="en-US" smtClean="0"/>
              <a:t>5/25/2015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54980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CC7681-F16E-49FF-95B3-9DBCA5DC0925}"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00456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CC7681-F16E-49FF-95B3-9DBCA5DC0925}" type="datetimeFigureOut">
              <a:rPr lang="en-US" smtClean="0"/>
              <a:t>5/25/2015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04878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CC7681-F16E-49FF-95B3-9DBCA5DC0925}" type="datetimeFigureOut">
              <a:rPr lang="en-US" smtClean="0"/>
              <a:t>5/25/2015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393780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CC7681-F16E-49FF-95B3-9DBCA5DC0925}" type="datetimeFigureOut">
              <a:rPr lang="en-US" smtClean="0"/>
              <a:t>5/25/2015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817314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CC7681-F16E-49FF-95B3-9DBCA5DC0925}"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68252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CC7681-F16E-49FF-95B3-9DBCA5DC0925}" type="datetimeFigureOut">
              <a:rPr lang="en-US" smtClean="0"/>
              <a:t>5/25/2015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0A68DB-3AE8-4D14-8468-CDFC89DB6215}" type="slidenum">
              <a:rPr lang="en-US" smtClean="0"/>
              <a:t>‹#›</a:t>
            </a:fld>
            <a:endParaRPr lang="en-US"/>
          </a:p>
        </p:txBody>
      </p:sp>
    </p:spTree>
    <p:extLst>
      <p:ext uri="{BB962C8B-B14F-4D97-AF65-F5344CB8AC3E}">
        <p14:creationId xmlns:p14="http://schemas.microsoft.com/office/powerpoint/2010/main" val="240027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CC7681-F16E-49FF-95B3-9DBCA5DC0925}" type="datetimeFigureOut">
              <a:rPr lang="en-US" smtClean="0"/>
              <a:t>5/25/2015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A68DB-3AE8-4D14-8468-CDFC89DB6215}" type="slidenum">
              <a:rPr lang="en-US" smtClean="0"/>
              <a:t>‹#›</a:t>
            </a:fld>
            <a:endParaRPr lang="en-US"/>
          </a:p>
        </p:txBody>
      </p:sp>
    </p:spTree>
    <p:extLst>
      <p:ext uri="{BB962C8B-B14F-4D97-AF65-F5344CB8AC3E}">
        <p14:creationId xmlns:p14="http://schemas.microsoft.com/office/powerpoint/2010/main" val="2432003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Word_Document3.docx"/></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Word_Document4.docx"/><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package" Target="../embeddings/Microsoft_Word_Document5.docx"/></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4.emf"/><Relationship Id="rId4" Type="http://schemas.openxmlformats.org/officeDocument/2006/relationships/package" Target="../embeddings/Microsoft_Word_Document6.docx"/></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package" Target="../embeddings/Microsoft_Word_Document7.docx"/></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6.emf"/><Relationship Id="rId4" Type="http://schemas.openxmlformats.org/officeDocument/2006/relationships/package" Target="../embeddings/Microsoft_Word_Document8.doc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7.emf"/><Relationship Id="rId4" Type="http://schemas.openxmlformats.org/officeDocument/2006/relationships/package" Target="../embeddings/Microsoft_Word_Document9.docx"/></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8.emf"/><Relationship Id="rId4" Type="http://schemas.openxmlformats.org/officeDocument/2006/relationships/package" Target="../embeddings/Microsoft_Word_Document10.docx"/></Relationships>
</file>

<file path=ppt/slides/_rels/slide3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embeddings/oleObject9.bin"/><Relationship Id="rId7" Type="http://schemas.openxmlformats.org/officeDocument/2006/relationships/package" Target="../embeddings/Microsoft_Word_Document12.docx"/><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0.bin"/><Relationship Id="rId5" Type="http://schemas.openxmlformats.org/officeDocument/2006/relationships/image" Target="../media/image9.emf"/><Relationship Id="rId4" Type="http://schemas.openxmlformats.org/officeDocument/2006/relationships/package" Target="../embeddings/Microsoft_Word_Document11.docx"/></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oleObject" Target="../embeddings/oleObject11.bin"/><Relationship Id="rId7" Type="http://schemas.openxmlformats.org/officeDocument/2006/relationships/package" Target="../embeddings/Microsoft_Word_Document14.docx"/><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2.bin"/><Relationship Id="rId5" Type="http://schemas.openxmlformats.org/officeDocument/2006/relationships/image" Target="../media/image11.emf"/><Relationship Id="rId4" Type="http://schemas.openxmlformats.org/officeDocument/2006/relationships/package" Target="../embeddings/Microsoft_Word_Document13.docx"/></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CAEP Academic Symposium</a:t>
            </a:r>
            <a:br>
              <a:rPr lang="en-US" dirty="0" smtClean="0"/>
            </a:br>
            <a:r>
              <a:rPr lang="en-US" dirty="0" smtClean="0"/>
              <a:t>Funding Panel</a:t>
            </a:r>
            <a:endParaRPr lang="en-US" dirty="0"/>
          </a:p>
        </p:txBody>
      </p:sp>
      <p:sp>
        <p:nvSpPr>
          <p:cNvPr id="3" name="Subtitle 2"/>
          <p:cNvSpPr>
            <a:spLocks noGrp="1"/>
          </p:cNvSpPr>
          <p:nvPr>
            <p:ph type="subTitle" idx="1"/>
          </p:nvPr>
        </p:nvSpPr>
        <p:spPr/>
        <p:txBody>
          <a:bodyPr/>
          <a:lstStyle/>
          <a:p>
            <a:r>
              <a:rPr lang="en-US" dirty="0" smtClean="0"/>
              <a:t>May 30, 2015</a:t>
            </a:r>
            <a:endParaRPr lang="en-US" dirty="0"/>
          </a:p>
        </p:txBody>
      </p:sp>
    </p:spTree>
    <p:extLst>
      <p:ext uri="{BB962C8B-B14F-4D97-AF65-F5344CB8AC3E}">
        <p14:creationId xmlns:p14="http://schemas.microsoft.com/office/powerpoint/2010/main" val="1749326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These plans should address both the clinical and academic missions and be interwoven in a way that optimizes synergy and mutual benefit</a:t>
            </a:r>
            <a:endParaRPr lang="en-US" dirty="0"/>
          </a:p>
        </p:txBody>
      </p:sp>
      <p:sp>
        <p:nvSpPr>
          <p:cNvPr id="3" name="Content Placeholder 2"/>
          <p:cNvSpPr>
            <a:spLocks noGrp="1"/>
          </p:cNvSpPr>
          <p:nvPr>
            <p:ph idx="1"/>
          </p:nvPr>
        </p:nvSpPr>
        <p:spPr>
          <a:xfrm>
            <a:off x="838200" y="2253449"/>
            <a:ext cx="10515600" cy="4351338"/>
          </a:xfrm>
        </p:spPr>
        <p:txBody>
          <a:bodyPr/>
          <a:lstStyle/>
          <a:p>
            <a:r>
              <a:rPr lang="en-US" dirty="0" smtClean="0"/>
              <a:t>Avoid the creation of silos</a:t>
            </a:r>
            <a:endParaRPr lang="en-US" dirty="0"/>
          </a:p>
        </p:txBody>
      </p:sp>
    </p:spTree>
    <p:extLst>
      <p:ext uri="{BB962C8B-B14F-4D97-AF65-F5344CB8AC3E}">
        <p14:creationId xmlns:p14="http://schemas.microsoft.com/office/powerpoint/2010/main" val="401698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0248" y="-71561"/>
            <a:ext cx="10515600" cy="1325563"/>
          </a:xfrm>
        </p:spPr>
        <p:txBody>
          <a:bodyPr>
            <a:normAutofit/>
          </a:bodyPr>
          <a:lstStyle/>
          <a:p>
            <a:r>
              <a:rPr lang="en-US" sz="2800" b="1" dirty="0" smtClean="0"/>
              <a:t>2. </a:t>
            </a:r>
            <a:r>
              <a:rPr lang="en-US" sz="2800" b="1" dirty="0" err="1" smtClean="0"/>
              <a:t>EM</a:t>
            </a:r>
            <a:r>
              <a:rPr lang="en-US" sz="2800" b="1" dirty="0" smtClean="0"/>
              <a:t> Status and Section/Division Affiliations</a:t>
            </a:r>
            <a:endParaRPr lang="en-CA" sz="2800" b="1" dirty="0"/>
          </a:p>
        </p:txBody>
      </p:sp>
      <p:graphicFrame>
        <p:nvGraphicFramePr>
          <p:cNvPr id="4" name="Chart 3"/>
          <p:cNvGraphicFramePr>
            <a:graphicFrameLocks/>
          </p:cNvGraphicFramePr>
          <p:nvPr>
            <p:extLst/>
          </p:nvPr>
        </p:nvGraphicFramePr>
        <p:xfrm>
          <a:off x="1695449" y="1109662"/>
          <a:ext cx="8801101" cy="46386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nvPr>
        </p:nvGraphicFramePr>
        <p:xfrm>
          <a:off x="199218" y="4021372"/>
          <a:ext cx="6291262"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2169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0248" y="-71561"/>
            <a:ext cx="10515600" cy="1325563"/>
          </a:xfrm>
        </p:spPr>
        <p:txBody>
          <a:bodyPr>
            <a:normAutofit/>
          </a:bodyPr>
          <a:lstStyle/>
          <a:p>
            <a:r>
              <a:rPr lang="en-US" sz="2800" b="1" dirty="0" smtClean="0"/>
              <a:t>2. Teaching Hospitals and Faculty</a:t>
            </a:r>
            <a:endParaRPr lang="en-CA" sz="2800" b="1" dirty="0"/>
          </a:p>
        </p:txBody>
      </p:sp>
      <p:graphicFrame>
        <p:nvGraphicFramePr>
          <p:cNvPr id="3" name="Diagram 2"/>
          <p:cNvGraphicFramePr/>
          <p:nvPr>
            <p:extLst/>
          </p:nvPr>
        </p:nvGraphicFramePr>
        <p:xfrm>
          <a:off x="958573" y="779228"/>
          <a:ext cx="10053983" cy="28465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ext uri="{D42A27DB-BD31-4B8C-83A1-F6EECF244321}">
                <p14:modId xmlns:p14="http://schemas.microsoft.com/office/powerpoint/2010/main" val="4135581690"/>
              </p:ext>
            </p:extLst>
          </p:nvPr>
        </p:nvGraphicFramePr>
        <p:xfrm>
          <a:off x="1061056" y="3134139"/>
          <a:ext cx="10053983" cy="28465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33571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55600"/>
            <a:ext cx="10515600" cy="3022599"/>
          </a:xfrm>
        </p:spPr>
        <p:txBody>
          <a:bodyPr>
            <a:normAutofit fontScale="90000"/>
          </a:bodyPr>
          <a:lstStyle/>
          <a:p>
            <a:r>
              <a:rPr lang="en-US" dirty="0"/>
              <a:t>3</a:t>
            </a:r>
            <a:r>
              <a:rPr lang="en-US" dirty="0" smtClean="0"/>
              <a:t>. </a:t>
            </a:r>
            <a:r>
              <a:rPr lang="en-CA" dirty="0"/>
              <a:t>Develop a Business </a:t>
            </a:r>
            <a:r>
              <a:rPr lang="en-CA" dirty="0" smtClean="0"/>
              <a:t>Plan that </a:t>
            </a:r>
            <a:r>
              <a:rPr lang="en-CA" dirty="0"/>
              <a:t>clarifies the financial resources needed to achieve the mission </a:t>
            </a:r>
            <a:r>
              <a:rPr lang="en-CA" dirty="0" smtClean="0"/>
              <a:t>and goals</a:t>
            </a:r>
            <a:r>
              <a:rPr lang="en-CA" dirty="0"/>
              <a:t>, what the sources of income should be, and how you would spend </a:t>
            </a:r>
            <a:r>
              <a:rPr lang="en-CA" dirty="0" smtClean="0"/>
              <a:t>the resources </a:t>
            </a:r>
            <a:r>
              <a:rPr lang="en-CA" dirty="0"/>
              <a:t>most effectively</a:t>
            </a:r>
            <a:endParaRPr lang="en-US" dirty="0"/>
          </a:p>
        </p:txBody>
      </p:sp>
    </p:spTree>
    <p:extLst>
      <p:ext uri="{BB962C8B-B14F-4D97-AF65-F5344CB8AC3E}">
        <p14:creationId xmlns:p14="http://schemas.microsoft.com/office/powerpoint/2010/main" val="115894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145472" y="1027906"/>
          <a:ext cx="12080875" cy="6259513"/>
        </p:xfrm>
        <a:graphic>
          <a:graphicData uri="http://schemas.openxmlformats.org/presentationml/2006/ole">
            <mc:AlternateContent xmlns:mc="http://schemas.openxmlformats.org/markup-compatibility/2006">
              <mc:Choice xmlns:v="urn:schemas-microsoft-com:vml" Requires="v">
                <p:oleObj spid="_x0000_s2063" name="Document" r:id="rId4" imgW="6768459" imgH="3504458" progId="Word.Document.12">
                  <p:embed/>
                </p:oleObj>
              </mc:Choice>
              <mc:Fallback>
                <p:oleObj name="Document" r:id="rId4" imgW="6768459" imgH="3504458" progId="Word.Document.12">
                  <p:embed/>
                  <p:pic>
                    <p:nvPicPr>
                      <p:cNvPr id="0" name=""/>
                      <p:cNvPicPr/>
                      <p:nvPr/>
                    </p:nvPicPr>
                    <p:blipFill>
                      <a:blip r:embed="rId5"/>
                      <a:stretch>
                        <a:fillRect/>
                      </a:stretch>
                    </p:blipFill>
                    <p:spPr>
                      <a:xfrm>
                        <a:off x="-145472" y="1027906"/>
                        <a:ext cx="12080875" cy="6259513"/>
                      </a:xfrm>
                      <a:prstGeom prst="rect">
                        <a:avLst/>
                      </a:prstGeom>
                    </p:spPr>
                  </p:pic>
                </p:oleObj>
              </mc:Fallback>
            </mc:AlternateContent>
          </a:graphicData>
        </a:graphic>
      </p:graphicFrame>
      <p:sp>
        <p:nvSpPr>
          <p:cNvPr id="6" name="Title 1"/>
          <p:cNvSpPr>
            <a:spLocks noGrp="1"/>
          </p:cNvSpPr>
          <p:nvPr>
            <p:ph type="title"/>
          </p:nvPr>
        </p:nvSpPr>
        <p:spPr>
          <a:xfrm>
            <a:off x="507792" y="419725"/>
            <a:ext cx="10667998" cy="1008500"/>
          </a:xfrm>
        </p:spPr>
        <p:txBody>
          <a:bodyPr>
            <a:noAutofit/>
          </a:bodyPr>
          <a:lstStyle/>
          <a:p>
            <a:pPr algn="ctr"/>
            <a:r>
              <a:rPr lang="en-CA" sz="3000" b="1" dirty="0" smtClean="0"/>
              <a:t>Existing funding sources to </a:t>
            </a:r>
            <a:r>
              <a:rPr lang="en-CA" sz="3000" b="1" dirty="0"/>
              <a:t>support the academic mission in e</a:t>
            </a:r>
            <a:r>
              <a:rPr lang="en-CA" sz="3000" b="1" dirty="0" smtClean="0"/>
              <a:t>mergency departments</a:t>
            </a:r>
            <a:endParaRPr lang="en-CA" sz="3000" b="1" dirty="0"/>
          </a:p>
        </p:txBody>
      </p:sp>
      <p:sp>
        <p:nvSpPr>
          <p:cNvPr id="4" name="TextBox 3"/>
          <p:cNvSpPr txBox="1"/>
          <p:nvPr/>
        </p:nvSpPr>
        <p:spPr>
          <a:xfrm>
            <a:off x="507792" y="6015504"/>
            <a:ext cx="11175790" cy="707886"/>
          </a:xfrm>
          <a:prstGeom prst="rect">
            <a:avLst/>
          </a:prstGeom>
          <a:noFill/>
        </p:spPr>
        <p:txBody>
          <a:bodyPr wrap="square" rtlCol="0">
            <a:spAutoFit/>
          </a:bodyPr>
          <a:lstStyle/>
          <a:p>
            <a:r>
              <a:rPr lang="en-CA" sz="2000" dirty="0" smtClean="0">
                <a:latin typeface="+mj-lt"/>
              </a:rPr>
              <a:t>*Philanthropy, foundation, donations, University funding organization, AMOSO (MOH Ontario tithe plan), practice plan </a:t>
            </a:r>
            <a:endParaRPr lang="en-CA" sz="2000" dirty="0">
              <a:latin typeface="+mj-lt"/>
            </a:endParaRPr>
          </a:p>
        </p:txBody>
      </p:sp>
    </p:spTree>
    <p:extLst>
      <p:ext uri="{BB962C8B-B14F-4D97-AF65-F5344CB8AC3E}">
        <p14:creationId xmlns:p14="http://schemas.microsoft.com/office/powerpoint/2010/main" val="3717471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90501" y="0"/>
            <a:ext cx="12001500" cy="1661860"/>
          </a:xfrm>
        </p:spPr>
        <p:txBody>
          <a:bodyPr>
            <a:noAutofit/>
          </a:bodyPr>
          <a:lstStyle/>
          <a:p>
            <a:pPr algn="l"/>
            <a:r>
              <a:rPr lang="en-CA" sz="3200" b="1" dirty="0" smtClean="0"/>
              <a:t>What </a:t>
            </a:r>
            <a:r>
              <a:rPr lang="en-CA" sz="3200" b="1" dirty="0"/>
              <a:t>are the main challenges that you have </a:t>
            </a:r>
            <a:r>
              <a:rPr lang="en-CA" sz="3200" b="1" dirty="0" smtClean="0"/>
              <a:t>faced in </a:t>
            </a:r>
            <a:r>
              <a:rPr lang="en-CA" sz="3200" b="1" dirty="0"/>
              <a:t>obtaining appropriate* funding for the academic mission of your </a:t>
            </a:r>
            <a:r>
              <a:rPr lang="en-CA" sz="3200" b="1" dirty="0" smtClean="0"/>
              <a:t>department?</a:t>
            </a:r>
            <a:endParaRPr lang="en-CA" sz="3000" b="1" dirty="0"/>
          </a:p>
        </p:txBody>
      </p:sp>
      <p:sp>
        <p:nvSpPr>
          <p:cNvPr id="5" name="Title 1"/>
          <p:cNvSpPr txBox="1">
            <a:spLocks/>
          </p:cNvSpPr>
          <p:nvPr/>
        </p:nvSpPr>
        <p:spPr>
          <a:xfrm>
            <a:off x="190501" y="1409701"/>
            <a:ext cx="11696699" cy="455295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500" i="0" dirty="0" smtClean="0"/>
              <a:t>Undergraduate education is only partially funded</a:t>
            </a:r>
          </a:p>
          <a:p>
            <a:pPr marL="342900" indent="-342900" algn="l">
              <a:buFont typeface="Arial" panose="020B0604020202020204" pitchFamily="34" charset="0"/>
              <a:buChar char="•"/>
            </a:pPr>
            <a:r>
              <a:rPr lang="en-US" sz="2500" i="0" dirty="0" smtClean="0"/>
              <a:t>Low administrative support funding</a:t>
            </a:r>
          </a:p>
          <a:p>
            <a:pPr marL="342900" indent="-342900" algn="l">
              <a:buFont typeface="Arial" panose="020B0604020202020204" pitchFamily="34" charset="0"/>
              <a:buChar char="•"/>
            </a:pPr>
            <a:r>
              <a:rPr lang="en-US" sz="2500" i="0" dirty="0" smtClean="0"/>
              <a:t>Academic research mission not supported under model (CCFP EMs under family practice and FRCP EMs under surgery)</a:t>
            </a:r>
          </a:p>
          <a:p>
            <a:pPr marL="342900" indent="-342900" algn="l">
              <a:buFont typeface="Arial" panose="020B0604020202020204" pitchFamily="34" charset="0"/>
              <a:buChar char="•"/>
            </a:pPr>
            <a:r>
              <a:rPr lang="en-US" sz="2500" i="0" dirty="0" smtClean="0"/>
              <a:t>Increasing budgetary conditions limiting funds for new initiatives</a:t>
            </a:r>
          </a:p>
          <a:p>
            <a:pPr marL="342900" indent="-342900" algn="l">
              <a:buFont typeface="Arial" panose="020B0604020202020204" pitchFamily="34" charset="0"/>
              <a:buChar char="•"/>
            </a:pPr>
            <a:r>
              <a:rPr lang="en-US" sz="2500" i="0" dirty="0" smtClean="0"/>
              <a:t>Obtaining grants is difficult</a:t>
            </a:r>
          </a:p>
          <a:p>
            <a:pPr marL="342900" indent="-342900" algn="l">
              <a:buFont typeface="Arial" panose="020B0604020202020204" pitchFamily="34" charset="0"/>
              <a:buChar char="•"/>
            </a:pPr>
            <a:r>
              <a:rPr lang="en-US" sz="2500" i="0" dirty="0" smtClean="0"/>
              <a:t>AFP clinical/academic split is not as generous as other specialties</a:t>
            </a:r>
          </a:p>
          <a:p>
            <a:pPr marL="342900" indent="-342900" algn="l">
              <a:buFont typeface="Arial" panose="020B0604020202020204" pitchFamily="34" charset="0"/>
              <a:buChar char="•"/>
            </a:pPr>
            <a:r>
              <a:rPr lang="en-US" sz="2500" i="0" dirty="0" smtClean="0"/>
              <a:t>No baseline funding adjustment for yearly volume increases and program growth</a:t>
            </a:r>
          </a:p>
          <a:p>
            <a:pPr marL="342900" indent="-342900" algn="l">
              <a:buFont typeface="Arial" panose="020B0604020202020204" pitchFamily="34" charset="0"/>
              <a:buChar char="•"/>
            </a:pPr>
            <a:r>
              <a:rPr lang="en-US" sz="2500" i="0" dirty="0"/>
              <a:t>L</a:t>
            </a:r>
            <a:r>
              <a:rPr lang="en-US" sz="2500" i="0" dirty="0" smtClean="0"/>
              <a:t>imited number of GFT positions, no protected academic time for non-GFT positions</a:t>
            </a:r>
          </a:p>
          <a:p>
            <a:pPr marL="342900" indent="-342900" algn="l">
              <a:buFont typeface="Arial" panose="020B0604020202020204" pitchFamily="34" charset="0"/>
              <a:buChar char="•"/>
            </a:pPr>
            <a:r>
              <a:rPr lang="en-US" sz="2500" i="0" dirty="0" smtClean="0"/>
              <a:t>Lack of support from academic home Department of Medicine  </a:t>
            </a:r>
          </a:p>
          <a:p>
            <a:pPr marL="342900" indent="-342900" algn="l">
              <a:buFont typeface="Arial" panose="020B0604020202020204" pitchFamily="34" charset="0"/>
              <a:buChar char="•"/>
            </a:pPr>
            <a:r>
              <a:rPr lang="en-US" sz="2500" i="0" dirty="0" smtClean="0"/>
              <a:t>Department of Medicine funds do not flow to Division of EM</a:t>
            </a:r>
          </a:p>
          <a:p>
            <a:pPr marL="342900" indent="-342900" algn="l">
              <a:buFont typeface="Arial" panose="020B0604020202020204" pitchFamily="34" charset="0"/>
              <a:buChar char="•"/>
            </a:pPr>
            <a:r>
              <a:rPr lang="en-US" sz="2500" i="0" dirty="0" smtClean="0"/>
              <a:t>Physicians not part of academic practice plan</a:t>
            </a:r>
          </a:p>
          <a:p>
            <a:pPr marL="342900" indent="-342900" algn="l">
              <a:buFont typeface="Arial" panose="020B0604020202020204" pitchFamily="34" charset="0"/>
              <a:buChar char="•"/>
            </a:pPr>
            <a:r>
              <a:rPr lang="en-US" sz="2500" i="0" dirty="0" smtClean="0"/>
              <a:t>AFP shrinking in size</a:t>
            </a:r>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3802413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40846" y="343019"/>
            <a:ext cx="11821663" cy="1104900"/>
          </a:xfrm>
        </p:spPr>
        <p:txBody>
          <a:bodyPr>
            <a:noAutofit/>
          </a:bodyPr>
          <a:lstStyle/>
          <a:p>
            <a:pPr algn="l"/>
            <a:r>
              <a:rPr lang="en-CA" sz="3200" b="1" dirty="0" smtClean="0"/>
              <a:t>What </a:t>
            </a:r>
            <a:r>
              <a:rPr lang="en-CA" sz="3200" b="1" dirty="0"/>
              <a:t>is the appropriate funding for undergraduate education medical leadership and infrastructure support? </a:t>
            </a:r>
            <a:endParaRPr lang="en-CA" sz="3000" b="1" dirty="0"/>
          </a:p>
        </p:txBody>
      </p:sp>
      <p:sp>
        <p:nvSpPr>
          <p:cNvPr id="5" name="Title 1"/>
          <p:cNvSpPr txBox="1">
            <a:spLocks/>
          </p:cNvSpPr>
          <p:nvPr/>
        </p:nvSpPr>
        <p:spPr>
          <a:xfrm>
            <a:off x="640847" y="1447919"/>
            <a:ext cx="11821662" cy="5970151"/>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One representative acting on behalf of EM and UGME</a:t>
            </a:r>
          </a:p>
          <a:p>
            <a:pPr marL="342900" indent="-342900" algn="l">
              <a:buFont typeface="Arial" panose="020B0604020202020204" pitchFamily="34" charset="0"/>
              <a:buChar char="•"/>
            </a:pPr>
            <a:r>
              <a:rPr lang="en-US" sz="2600" i="0" dirty="0" smtClean="0"/>
              <a:t>University solely</a:t>
            </a:r>
          </a:p>
          <a:p>
            <a:pPr marL="342900" indent="-342900" algn="l">
              <a:buFont typeface="Arial" panose="020B0604020202020204" pitchFamily="34" charset="0"/>
              <a:buChar char="•"/>
            </a:pPr>
            <a:r>
              <a:rPr lang="en-US" sz="2600" i="0" dirty="0" smtClean="0"/>
              <a:t>Mixed – medical school, government, region</a:t>
            </a:r>
          </a:p>
          <a:p>
            <a:pPr marL="342900" indent="-342900" algn="l">
              <a:buFont typeface="Arial" panose="020B0604020202020204" pitchFamily="34" charset="0"/>
              <a:buChar char="•"/>
            </a:pPr>
            <a:r>
              <a:rPr lang="en-US" sz="2600" i="0" dirty="0" smtClean="0"/>
              <a:t>Mixed – medical director provincially ($50,000), clerkship director ($40,000), teaching site coordinators ($5-15,000)</a:t>
            </a:r>
          </a:p>
          <a:p>
            <a:pPr marL="342900" indent="-342900" algn="l">
              <a:buFont typeface="Arial" panose="020B0604020202020204" pitchFamily="34" charset="0"/>
              <a:buChar char="•"/>
            </a:pPr>
            <a:r>
              <a:rPr lang="en-US" sz="2600" i="0" dirty="0"/>
              <a:t>Mixed </a:t>
            </a:r>
            <a:r>
              <a:rPr lang="en-US" sz="2600" i="0" dirty="0" smtClean="0"/>
              <a:t>– MD UG director, non-MD coordinator (half-time), budget for teaching activities</a:t>
            </a:r>
          </a:p>
          <a:p>
            <a:pPr marL="342900" indent="-342900" algn="l">
              <a:buFont typeface="Arial" panose="020B0604020202020204" pitchFamily="34" charset="0"/>
              <a:buChar char="•"/>
            </a:pPr>
            <a:r>
              <a:rPr lang="en-US" sz="2600" i="0" dirty="0" smtClean="0"/>
              <a:t>Mixed - </a:t>
            </a:r>
            <a:r>
              <a:rPr lang="en-CA" sz="2600" i="0" dirty="0"/>
              <a:t>0.25 university EFT (~$50,000), with dedicated admin </a:t>
            </a:r>
            <a:r>
              <a:rPr lang="en-CA" sz="2600" i="0" dirty="0" smtClean="0"/>
              <a:t>support</a:t>
            </a:r>
            <a:endParaRPr lang="en-US" sz="2600" i="0" dirty="0" smtClean="0"/>
          </a:p>
          <a:p>
            <a:pPr marL="342900" indent="-342900" algn="l">
              <a:buFont typeface="Arial" panose="020B0604020202020204" pitchFamily="34" charset="0"/>
              <a:buChar char="•"/>
            </a:pPr>
            <a:r>
              <a:rPr lang="en-US" sz="2600" i="0" dirty="0" smtClean="0"/>
              <a:t>$250,000</a:t>
            </a:r>
          </a:p>
          <a:p>
            <a:pPr marL="342900" indent="-342900" algn="l">
              <a:buFont typeface="Arial" panose="020B0604020202020204" pitchFamily="34" charset="0"/>
              <a:buChar char="•"/>
            </a:pPr>
            <a:r>
              <a:rPr lang="en-US" sz="2600" i="0" dirty="0" smtClean="0"/>
              <a:t>Space, admin support, and funding to support physician leads on a part-time basis for UGME</a:t>
            </a:r>
          </a:p>
          <a:p>
            <a:pPr marL="342900" indent="-342900" algn="l">
              <a:buFont typeface="Arial" panose="020B0604020202020204" pitchFamily="34" charset="0"/>
              <a:buChar char="•"/>
            </a:pPr>
            <a:r>
              <a:rPr lang="en-US" sz="2600" i="0" dirty="0" smtClean="0"/>
              <a:t>At least two half days of protected time/week and one admin coordinator</a:t>
            </a:r>
          </a:p>
          <a:p>
            <a:pPr marL="342900" indent="-342900" algn="l">
              <a:buFont typeface="Arial" panose="020B0604020202020204" pitchFamily="34" charset="0"/>
              <a:buChar char="•"/>
            </a:pPr>
            <a:r>
              <a:rPr lang="en-US" sz="2600" i="0" dirty="0" smtClean="0"/>
              <a:t>Have ED fund positions out of academic budget (rather than University)</a:t>
            </a:r>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3242863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02696" y="403979"/>
            <a:ext cx="11821663" cy="1104900"/>
          </a:xfrm>
        </p:spPr>
        <p:txBody>
          <a:bodyPr>
            <a:noAutofit/>
          </a:bodyPr>
          <a:lstStyle/>
          <a:p>
            <a:pPr algn="l"/>
            <a:r>
              <a:rPr lang="en-CA" sz="3200" b="1" dirty="0" smtClean="0"/>
              <a:t>What </a:t>
            </a:r>
            <a:r>
              <a:rPr lang="en-CA" sz="3200" b="1" dirty="0"/>
              <a:t>is the appropriate funding for postgraduate education medical leadership and infrastructure support? </a:t>
            </a:r>
            <a:endParaRPr lang="en-CA" sz="3000" b="1" dirty="0"/>
          </a:p>
        </p:txBody>
      </p:sp>
      <p:sp>
        <p:nvSpPr>
          <p:cNvPr id="5" name="Title 1"/>
          <p:cNvSpPr txBox="1">
            <a:spLocks/>
          </p:cNvSpPr>
          <p:nvPr/>
        </p:nvSpPr>
        <p:spPr>
          <a:xfrm>
            <a:off x="370338" y="1752718"/>
            <a:ext cx="11821662" cy="5970151"/>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University solely</a:t>
            </a:r>
          </a:p>
          <a:p>
            <a:pPr marL="342900" indent="-342900" algn="l">
              <a:buFont typeface="Arial" panose="020B0604020202020204" pitchFamily="34" charset="0"/>
              <a:buChar char="•"/>
            </a:pPr>
            <a:r>
              <a:rPr lang="en-US" sz="2600" i="0" dirty="0" smtClean="0"/>
              <a:t>Mixed – medical director provincially ($75,000), provincial administrative support (1.5 FTE), 4 </a:t>
            </a:r>
            <a:r>
              <a:rPr lang="en-US" sz="2600" i="0" dirty="0" err="1" smtClean="0"/>
              <a:t>CaRMS</a:t>
            </a:r>
            <a:r>
              <a:rPr lang="en-US" sz="2600" i="0" dirty="0" smtClean="0"/>
              <a:t> site directors ($28-40,000 each), 4 site administrators (0.5-1 FTE)</a:t>
            </a:r>
          </a:p>
          <a:p>
            <a:pPr marL="342900" indent="-342900" algn="l">
              <a:buFont typeface="Arial" panose="020B0604020202020204" pitchFamily="34" charset="0"/>
              <a:buChar char="•"/>
            </a:pPr>
            <a:r>
              <a:rPr lang="en-US" sz="2600" i="0" dirty="0"/>
              <a:t>Mixed – medical school, government, </a:t>
            </a:r>
            <a:r>
              <a:rPr lang="en-US" sz="2600" i="0" dirty="0" smtClean="0"/>
              <a:t>region</a:t>
            </a:r>
          </a:p>
          <a:p>
            <a:pPr marL="342900" indent="-342900" algn="l">
              <a:buFont typeface="Arial" panose="020B0604020202020204" pitchFamily="34" charset="0"/>
              <a:buChar char="•"/>
            </a:pPr>
            <a:r>
              <a:rPr lang="en-US" sz="2600" i="0" dirty="0"/>
              <a:t>Mixed – MD UG director, non-MD </a:t>
            </a:r>
            <a:r>
              <a:rPr lang="en-US" sz="2600" i="0" dirty="0" smtClean="0"/>
              <a:t>coordinator, </a:t>
            </a:r>
            <a:r>
              <a:rPr lang="en-US" sz="2600" i="0" dirty="0"/>
              <a:t>budget for teaching </a:t>
            </a:r>
            <a:r>
              <a:rPr lang="en-US" sz="2600" i="0" dirty="0" smtClean="0"/>
              <a:t>activities</a:t>
            </a:r>
            <a:endParaRPr lang="en-US" sz="2600" i="0" dirty="0"/>
          </a:p>
          <a:p>
            <a:pPr marL="342900" indent="-342900" algn="l">
              <a:buFont typeface="Arial" panose="020B0604020202020204" pitchFamily="34" charset="0"/>
              <a:buChar char="•"/>
            </a:pPr>
            <a:r>
              <a:rPr lang="en-US" sz="2600" i="0" dirty="0" smtClean="0"/>
              <a:t>Mixed - </a:t>
            </a:r>
            <a:r>
              <a:rPr lang="en-US" sz="2600" i="0" dirty="0"/>
              <a:t>0.5 EFT for FRCP Program Director and 0.3 EFT for CCFP-EM Program Director with 1.0EFT admin support </a:t>
            </a:r>
            <a:endParaRPr lang="en-US" sz="2600" i="0" dirty="0" smtClean="0"/>
          </a:p>
          <a:p>
            <a:pPr marL="342900" indent="-342900" algn="l">
              <a:buFont typeface="Arial" panose="020B0604020202020204" pitchFamily="34" charset="0"/>
              <a:buChar char="•"/>
            </a:pPr>
            <a:r>
              <a:rPr lang="en-US" sz="2600" i="0" dirty="0"/>
              <a:t>$</a:t>
            </a:r>
            <a:r>
              <a:rPr lang="en-US" sz="2600" i="0" dirty="0" smtClean="0"/>
              <a:t>500,000</a:t>
            </a:r>
          </a:p>
          <a:p>
            <a:pPr marL="342900" indent="-342900" algn="l">
              <a:buFont typeface="Arial" panose="020B0604020202020204" pitchFamily="34" charset="0"/>
              <a:buChar char="•"/>
            </a:pPr>
            <a:r>
              <a:rPr lang="en-US" sz="2600" i="0" dirty="0" smtClean="0"/>
              <a:t>Space, admin support, and funding to support physician leads on a part-time basis for PGME</a:t>
            </a:r>
          </a:p>
          <a:p>
            <a:pPr marL="342900" indent="-342900" algn="l">
              <a:buFont typeface="Arial" panose="020B0604020202020204" pitchFamily="34" charset="0"/>
              <a:buChar char="•"/>
            </a:pPr>
            <a:r>
              <a:rPr lang="en-US" sz="2600" i="0" dirty="0" smtClean="0"/>
              <a:t>At least three half days of protected time/week and one admin coordinator</a:t>
            </a:r>
          </a:p>
          <a:p>
            <a:pPr marL="342900" indent="-342900" algn="l">
              <a:buFont typeface="Arial" panose="020B0604020202020204" pitchFamily="34" charset="0"/>
              <a:buChar char="•"/>
            </a:pPr>
            <a:r>
              <a:rPr lang="en-US" sz="2600" i="0" dirty="0" smtClean="0"/>
              <a:t>None – funded out of ED general budget</a:t>
            </a:r>
          </a:p>
          <a:p>
            <a:pPr marL="342900" indent="-342900" algn="l">
              <a:buFont typeface="Arial" panose="020B0604020202020204" pitchFamily="34" charset="0"/>
              <a:buChar char="•"/>
            </a:pPr>
            <a:r>
              <a:rPr lang="en-US" sz="2600" i="0" dirty="0" smtClean="0"/>
              <a:t>One APA in the city, several APAs rurally</a:t>
            </a:r>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2113146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45546" y="384929"/>
            <a:ext cx="11821663" cy="1104900"/>
          </a:xfrm>
        </p:spPr>
        <p:txBody>
          <a:bodyPr>
            <a:noAutofit/>
          </a:bodyPr>
          <a:lstStyle/>
          <a:p>
            <a:pPr algn="l"/>
            <a:r>
              <a:rPr lang="en-CA" sz="3200" b="1" dirty="0" smtClean="0"/>
              <a:t>What </a:t>
            </a:r>
            <a:r>
              <a:rPr lang="en-CA" sz="3200" b="1" dirty="0"/>
              <a:t>is the appropriate hard funding for Research Faculty and infrastructure support? </a:t>
            </a:r>
            <a:endParaRPr lang="en-CA" sz="3000" b="1" dirty="0"/>
          </a:p>
        </p:txBody>
      </p:sp>
      <p:sp>
        <p:nvSpPr>
          <p:cNvPr id="7" name="Title 1"/>
          <p:cNvSpPr txBox="1">
            <a:spLocks/>
          </p:cNvSpPr>
          <p:nvPr/>
        </p:nvSpPr>
        <p:spPr>
          <a:xfrm>
            <a:off x="145547" y="1489829"/>
            <a:ext cx="11821662" cy="5970151"/>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Grants</a:t>
            </a:r>
          </a:p>
          <a:p>
            <a:pPr marL="342900" indent="-342900" algn="l">
              <a:buFont typeface="Arial" panose="020B0604020202020204" pitchFamily="34" charset="0"/>
              <a:buChar char="•"/>
            </a:pPr>
            <a:r>
              <a:rPr lang="en-US" sz="2600" i="0" dirty="0" smtClean="0"/>
              <a:t>Awards</a:t>
            </a:r>
          </a:p>
          <a:p>
            <a:pPr marL="342900" indent="-342900" algn="l">
              <a:buFont typeface="Arial" panose="020B0604020202020204" pitchFamily="34" charset="0"/>
              <a:buChar char="•"/>
            </a:pPr>
            <a:r>
              <a:rPr lang="en-US" sz="2600" i="0" dirty="0" smtClean="0"/>
              <a:t>Medical school</a:t>
            </a:r>
          </a:p>
          <a:p>
            <a:pPr marL="342900" indent="-342900" algn="l">
              <a:buFont typeface="Arial" panose="020B0604020202020204" pitchFamily="34" charset="0"/>
              <a:buChar char="•"/>
            </a:pPr>
            <a:r>
              <a:rPr lang="en-US" sz="2600" i="0" dirty="0" smtClean="0"/>
              <a:t>Hospital Foundation</a:t>
            </a:r>
          </a:p>
          <a:p>
            <a:pPr marL="342900" indent="-342900" algn="l">
              <a:buFont typeface="Arial" panose="020B0604020202020204" pitchFamily="34" charset="0"/>
              <a:buChar char="•"/>
            </a:pPr>
            <a:r>
              <a:rPr lang="en-US" sz="2600" i="0" dirty="0" smtClean="0"/>
              <a:t>Research institutes</a:t>
            </a:r>
          </a:p>
          <a:p>
            <a:pPr marL="342900" indent="-342900" algn="l">
              <a:buFont typeface="Arial" panose="020B0604020202020204" pitchFamily="34" charset="0"/>
              <a:buChar char="•"/>
            </a:pPr>
            <a:r>
              <a:rPr lang="en-US" sz="2600" i="0" dirty="0" smtClean="0"/>
              <a:t>AFP</a:t>
            </a:r>
          </a:p>
          <a:p>
            <a:pPr marL="342900" indent="-342900" algn="l">
              <a:buFont typeface="Arial" panose="020B0604020202020204" pitchFamily="34" charset="0"/>
              <a:buChar char="•"/>
            </a:pPr>
            <a:r>
              <a:rPr lang="en-US" sz="2600" i="0" dirty="0" smtClean="0"/>
              <a:t>Individual faculty members in the AFP receive support as a component of their academic contributions</a:t>
            </a:r>
          </a:p>
          <a:p>
            <a:pPr marL="342900" indent="-342900" algn="l">
              <a:buFont typeface="Arial" panose="020B0604020202020204" pitchFamily="34" charset="0"/>
              <a:buChar char="•"/>
            </a:pPr>
            <a:r>
              <a:rPr lang="en-US" sz="2600" i="0" dirty="0" smtClean="0"/>
              <a:t>Specific staffing suggestions (see notes)</a:t>
            </a:r>
          </a:p>
          <a:p>
            <a:pPr marL="342900" indent="-342900" algn="l">
              <a:buFont typeface="Arial" panose="020B0604020202020204" pitchFamily="34" charset="0"/>
              <a:buChar char="•"/>
            </a:pPr>
            <a:r>
              <a:rPr lang="en-US" sz="2600" i="0" dirty="0" smtClean="0"/>
              <a:t>$500,000</a:t>
            </a:r>
          </a:p>
          <a:p>
            <a:pPr marL="342900" indent="-342900" algn="l">
              <a:buFont typeface="Arial" panose="020B0604020202020204" pitchFamily="34" charset="0"/>
              <a:buChar char="•"/>
            </a:pPr>
            <a:r>
              <a:rPr lang="en-US" sz="2600" i="0" dirty="0" smtClean="0"/>
              <a:t>Salary support, protected time, admin and staff infrastructure support</a:t>
            </a:r>
          </a:p>
          <a:p>
            <a:pPr marL="342900" indent="-342900" algn="l">
              <a:buFont typeface="Arial" panose="020B0604020202020204" pitchFamily="34" charset="0"/>
              <a:buChar char="•"/>
            </a:pPr>
            <a:r>
              <a:rPr lang="en-US" sz="2600" i="0" dirty="0" smtClean="0"/>
              <a:t>Research faculty should have easier access to higher university status </a:t>
            </a:r>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4165884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4138" y="152518"/>
            <a:ext cx="11353800" cy="1104900"/>
          </a:xfrm>
        </p:spPr>
        <p:txBody>
          <a:bodyPr>
            <a:noAutofit/>
          </a:bodyPr>
          <a:lstStyle/>
          <a:p>
            <a:pPr algn="l"/>
            <a:r>
              <a:rPr lang="en-CA" sz="3200" b="1" dirty="0" smtClean="0"/>
              <a:t>Would </a:t>
            </a:r>
            <a:r>
              <a:rPr lang="en-CA" sz="3200" b="1" dirty="0"/>
              <a:t>you consider your </a:t>
            </a:r>
            <a:r>
              <a:rPr lang="en-CA" sz="3200" b="1" dirty="0" smtClean="0"/>
              <a:t>current </a:t>
            </a:r>
            <a:r>
              <a:rPr lang="en-CA" sz="3200" b="1" dirty="0"/>
              <a:t>degree of financial support for administrative activities in your </a:t>
            </a:r>
            <a:r>
              <a:rPr lang="en-CA" sz="3200" b="1" dirty="0" smtClean="0"/>
              <a:t>department to be adequate?</a:t>
            </a:r>
            <a:endParaRPr lang="en-CA" sz="3000" b="1" dirty="0"/>
          </a:p>
        </p:txBody>
      </p:sp>
      <p:sp>
        <p:nvSpPr>
          <p:cNvPr id="6" name="Title 1"/>
          <p:cNvSpPr txBox="1">
            <a:spLocks/>
          </p:cNvSpPr>
          <p:nvPr/>
        </p:nvSpPr>
        <p:spPr>
          <a:xfrm>
            <a:off x="294137" y="3390959"/>
            <a:ext cx="11821663" cy="110490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CA" sz="3200" b="1" i="0" dirty="0" smtClean="0"/>
              <a:t>Can </a:t>
            </a:r>
            <a:r>
              <a:rPr lang="en-CA" sz="3200" b="1" i="0" dirty="0"/>
              <a:t>you tell us about the funding that supports that administrative requirements of your academic program? </a:t>
            </a:r>
            <a:endParaRPr lang="en-CA" sz="3200" b="1" i="0" dirty="0" smtClean="0"/>
          </a:p>
          <a:p>
            <a:pPr algn="l"/>
            <a:endParaRPr lang="en-CA" sz="3000" b="1" i="0" dirty="0"/>
          </a:p>
        </p:txBody>
      </p:sp>
      <p:sp>
        <p:nvSpPr>
          <p:cNvPr id="7" name="Title 1"/>
          <p:cNvSpPr txBox="1">
            <a:spLocks/>
          </p:cNvSpPr>
          <p:nvPr/>
        </p:nvSpPr>
        <p:spPr>
          <a:xfrm>
            <a:off x="294138" y="4276784"/>
            <a:ext cx="11821662" cy="2581216"/>
          </a:xfrm>
          <a:prstGeom prst="rect">
            <a:avLst/>
          </a:prstGeom>
        </p:spPr>
        <p:txBody>
          <a:bodyPr vert="horz" lIns="91440" tIns="45720" rIns="91440" bIns="45720" numCol="2"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1800" i="0" dirty="0" smtClean="0"/>
              <a:t>One secretary, one APA</a:t>
            </a:r>
          </a:p>
          <a:p>
            <a:pPr marL="342900" indent="-342900" algn="l">
              <a:buFont typeface="Arial" panose="020B0604020202020204" pitchFamily="34" charset="0"/>
              <a:buChar char="•"/>
            </a:pPr>
            <a:r>
              <a:rPr lang="en-US" sz="1800" i="0" dirty="0"/>
              <a:t>One admin support position (funded by University</a:t>
            </a:r>
            <a:r>
              <a:rPr lang="en-US" sz="1800" i="0" dirty="0" smtClean="0"/>
              <a:t>)</a:t>
            </a:r>
          </a:p>
          <a:p>
            <a:pPr marL="342900" indent="-342900" algn="l">
              <a:buFont typeface="Arial" panose="020B0604020202020204" pitchFamily="34" charset="0"/>
              <a:buChar char="•"/>
            </a:pPr>
            <a:r>
              <a:rPr lang="en-US" sz="1800" i="0" dirty="0" smtClean="0"/>
              <a:t>Head’s contract only</a:t>
            </a:r>
          </a:p>
          <a:p>
            <a:pPr marL="342900" indent="-342900" algn="l">
              <a:buFont typeface="Arial" panose="020B0604020202020204" pitchFamily="34" charset="0"/>
              <a:buChar char="•"/>
            </a:pPr>
            <a:r>
              <a:rPr lang="en-US" sz="1800" i="0" dirty="0" smtClean="0"/>
              <a:t>$450,000</a:t>
            </a:r>
          </a:p>
          <a:p>
            <a:pPr marL="342900" indent="-342900" algn="l">
              <a:buFont typeface="Arial" panose="020B0604020202020204" pitchFamily="34" charset="0"/>
              <a:buChar char="•"/>
            </a:pPr>
            <a:r>
              <a:rPr lang="en-US" sz="1800" i="0" dirty="0" smtClean="0"/>
              <a:t>Faculty sourced</a:t>
            </a:r>
          </a:p>
          <a:p>
            <a:pPr marL="342900" indent="-342900" algn="l">
              <a:buFont typeface="Arial" panose="020B0604020202020204" pitchFamily="34" charset="0"/>
              <a:buChar char="•"/>
            </a:pPr>
            <a:r>
              <a:rPr lang="en-US" sz="1800" i="0" dirty="0"/>
              <a:t>Hospital – full time </a:t>
            </a:r>
            <a:r>
              <a:rPr lang="en-US" sz="1800" i="0" dirty="0" smtClean="0"/>
              <a:t>coordinator</a:t>
            </a:r>
          </a:p>
          <a:p>
            <a:pPr marL="342900" indent="-342900" algn="l">
              <a:buFont typeface="Arial" panose="020B0604020202020204" pitchFamily="34" charset="0"/>
              <a:buChar char="•"/>
            </a:pPr>
            <a:r>
              <a:rPr lang="en-US" sz="1800" i="0" dirty="0"/>
              <a:t>Mixed - Health region for department head. Contracted school positions for UG coordinator, PG coordinator and FRCP and CCFP EM program </a:t>
            </a:r>
            <a:r>
              <a:rPr lang="en-US" sz="1800" i="0" dirty="0" smtClean="0"/>
              <a:t>heads</a:t>
            </a:r>
          </a:p>
          <a:p>
            <a:pPr marL="342900" indent="-342900" algn="l">
              <a:buFont typeface="Arial" panose="020B0604020202020204" pitchFamily="34" charset="0"/>
              <a:buChar char="•"/>
            </a:pPr>
            <a:r>
              <a:rPr lang="en-US" sz="1800" i="0" dirty="0" smtClean="0"/>
              <a:t>Mixed - Practice plan + University</a:t>
            </a:r>
          </a:p>
          <a:p>
            <a:pPr marL="342900" indent="-342900" algn="l">
              <a:buFont typeface="Arial" panose="020B0604020202020204" pitchFamily="34" charset="0"/>
              <a:buChar char="•"/>
            </a:pPr>
            <a:r>
              <a:rPr lang="en-US" sz="1800" i="0" dirty="0" smtClean="0"/>
              <a:t>Mixed – hospital, university, EHS, grants, group earnings</a:t>
            </a:r>
          </a:p>
          <a:p>
            <a:pPr marL="342900" indent="-342900" algn="l">
              <a:buFont typeface="Arial" panose="020B0604020202020204" pitchFamily="34" charset="0"/>
              <a:buChar char="•"/>
            </a:pPr>
            <a:r>
              <a:rPr lang="en-US" sz="1800" i="0" dirty="0"/>
              <a:t>Mixed - Residency, UG, CPD activities</a:t>
            </a:r>
          </a:p>
          <a:p>
            <a:pPr marL="342900" indent="-342900" algn="l">
              <a:buFont typeface="Arial" panose="020B0604020202020204" pitchFamily="34" charset="0"/>
              <a:buChar char="•"/>
            </a:pPr>
            <a:r>
              <a:rPr lang="en-US" sz="1800" i="0" dirty="0" smtClean="0"/>
              <a:t>Mixed – University and MOH</a:t>
            </a:r>
          </a:p>
          <a:p>
            <a:pPr marL="342900" indent="-342900" algn="l">
              <a:buFont typeface="Arial" panose="020B0604020202020204" pitchFamily="34" charset="0"/>
              <a:buChar char="•"/>
            </a:pPr>
            <a:r>
              <a:rPr lang="en-US" sz="1800" i="0" dirty="0" smtClean="0"/>
              <a:t>Mixed – University, AMOSO practice plan, hospital</a:t>
            </a:r>
          </a:p>
          <a:p>
            <a:pPr marL="342900" indent="-342900" algn="l">
              <a:buFont typeface="Arial" panose="020B0604020202020204" pitchFamily="34" charset="0"/>
              <a:buChar char="•"/>
            </a:pPr>
            <a:r>
              <a:rPr lang="en-US" sz="1800" i="0" dirty="0" smtClean="0"/>
              <a:t>Mixed - Government and University </a:t>
            </a:r>
          </a:p>
          <a:p>
            <a:pPr marL="342900" indent="-342900" algn="l">
              <a:buFont typeface="Arial" panose="020B0604020202020204" pitchFamily="34" charset="0"/>
              <a:buChar char="•"/>
            </a:pPr>
            <a:r>
              <a:rPr lang="en-US" sz="1800" i="0" dirty="0" smtClean="0"/>
              <a:t>Mixed - </a:t>
            </a:r>
            <a:r>
              <a:rPr lang="en-US" sz="1800" i="0" dirty="0"/>
              <a:t>Dedicated AA for each program, business manager and assistant to </a:t>
            </a:r>
            <a:r>
              <a:rPr lang="en-US" sz="1800" i="0" dirty="0" err="1"/>
              <a:t>dept</a:t>
            </a:r>
            <a:r>
              <a:rPr lang="en-US" sz="1800" i="0" dirty="0"/>
              <a:t> head, all supported by Mb Health funding</a:t>
            </a:r>
            <a:endParaRPr lang="en-US" sz="1800" i="0" dirty="0" smtClean="0"/>
          </a:p>
          <a:p>
            <a:pPr algn="l"/>
            <a:endParaRPr lang="en-US" sz="2600" i="0" dirty="0" smtClean="0"/>
          </a:p>
        </p:txBody>
      </p:sp>
      <p:graphicFrame>
        <p:nvGraphicFramePr>
          <p:cNvPr id="9" name="Object 8"/>
          <p:cNvGraphicFramePr>
            <a:graphicFrameLocks noChangeAspect="1"/>
          </p:cNvGraphicFramePr>
          <p:nvPr>
            <p:extLst>
              <p:ext uri="{D42A27DB-BD31-4B8C-83A1-F6EECF244321}">
                <p14:modId xmlns:p14="http://schemas.microsoft.com/office/powerpoint/2010/main" val="476851349"/>
              </p:ext>
            </p:extLst>
          </p:nvPr>
        </p:nvGraphicFramePr>
        <p:xfrm>
          <a:off x="1185293" y="1235040"/>
          <a:ext cx="9120757" cy="2374994"/>
        </p:xfrm>
        <a:graphic>
          <a:graphicData uri="http://schemas.openxmlformats.org/presentationml/2006/ole">
            <mc:AlternateContent xmlns:mc="http://schemas.openxmlformats.org/markup-compatibility/2006">
              <mc:Choice xmlns:v="urn:schemas-microsoft-com:vml" Requires="v">
                <p:oleObj spid="_x0000_s10249" name="Document" r:id="rId5" imgW="5956042" imgH="1551578" progId="Word.Document.12">
                  <p:embed/>
                </p:oleObj>
              </mc:Choice>
              <mc:Fallback>
                <p:oleObj name="Document" r:id="rId5" imgW="5956042" imgH="1551578" progId="Word.Document.12">
                  <p:embed/>
                  <p:pic>
                    <p:nvPicPr>
                      <p:cNvPr id="0" name=""/>
                      <p:cNvPicPr/>
                      <p:nvPr/>
                    </p:nvPicPr>
                    <p:blipFill>
                      <a:blip r:embed="rId6"/>
                      <a:stretch>
                        <a:fillRect/>
                      </a:stretch>
                    </p:blipFill>
                    <p:spPr>
                      <a:xfrm>
                        <a:off x="1185293" y="1235040"/>
                        <a:ext cx="9120757" cy="2374994"/>
                      </a:xfrm>
                      <a:prstGeom prst="rect">
                        <a:avLst/>
                      </a:prstGeom>
                    </p:spPr>
                  </p:pic>
                </p:oleObj>
              </mc:Fallback>
            </mc:AlternateContent>
          </a:graphicData>
        </a:graphic>
      </p:graphicFrame>
    </p:spTree>
    <p:extLst>
      <p:ext uri="{BB962C8B-B14F-4D97-AF65-F5344CB8AC3E}">
        <p14:creationId xmlns:p14="http://schemas.microsoft.com/office/powerpoint/2010/main" val="3647268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a:t>
            </a:r>
            <a:r>
              <a:rPr lang="en-US" dirty="0" smtClean="0"/>
              <a:t>Panel </a:t>
            </a:r>
            <a:r>
              <a:rPr lang="en-US" dirty="0" smtClean="0"/>
              <a:t>Members</a:t>
            </a:r>
            <a:endParaRPr lang="en-US" dirty="0"/>
          </a:p>
        </p:txBody>
      </p:sp>
      <p:sp>
        <p:nvSpPr>
          <p:cNvPr id="4" name="Content Placeholder 3"/>
          <p:cNvSpPr>
            <a:spLocks noGrp="1"/>
          </p:cNvSpPr>
          <p:nvPr>
            <p:ph idx="1"/>
          </p:nvPr>
        </p:nvSpPr>
        <p:spPr/>
        <p:txBody>
          <a:bodyPr>
            <a:normAutofit fontScale="77500" lnSpcReduction="20000"/>
          </a:bodyPr>
          <a:lstStyle/>
          <a:p>
            <a:pPr marL="0" indent="0" algn="ctr">
              <a:buNone/>
            </a:pPr>
            <a:r>
              <a:rPr lang="en-US" dirty="0" smtClean="0"/>
              <a:t>Eddy Lang, Chair</a:t>
            </a:r>
          </a:p>
          <a:p>
            <a:pPr marL="0" indent="0" algn="ctr">
              <a:buNone/>
            </a:pPr>
            <a:r>
              <a:rPr lang="en-US" dirty="0" smtClean="0"/>
              <a:t>Jim Christenson, Leadership Working Group Chair</a:t>
            </a:r>
          </a:p>
          <a:p>
            <a:pPr marL="0" indent="0" algn="ctr">
              <a:buNone/>
            </a:pPr>
            <a:r>
              <a:rPr lang="en-US" dirty="0" smtClean="0"/>
              <a:t>Ian Stiell, Academic Section Executive Chair</a:t>
            </a:r>
          </a:p>
          <a:p>
            <a:pPr marL="0" indent="0" algn="ctr">
              <a:buNone/>
            </a:pPr>
            <a:endParaRPr lang="en-US" b="1" dirty="0" smtClean="0"/>
          </a:p>
          <a:p>
            <a:pPr marL="0" indent="0" algn="ctr">
              <a:buNone/>
            </a:pPr>
            <a:r>
              <a:rPr lang="en-US" dirty="0" smtClean="0"/>
              <a:t>Claude Topping</a:t>
            </a:r>
          </a:p>
          <a:p>
            <a:pPr marL="0" indent="0" algn="ctr">
              <a:buNone/>
            </a:pPr>
            <a:r>
              <a:rPr lang="en-US" dirty="0" smtClean="0"/>
              <a:t>Francois Belanger</a:t>
            </a:r>
          </a:p>
          <a:p>
            <a:pPr marL="0" indent="0" algn="ctr">
              <a:buNone/>
            </a:pPr>
            <a:r>
              <a:rPr lang="en-US" dirty="0" smtClean="0"/>
              <a:t>Marc </a:t>
            </a:r>
            <a:r>
              <a:rPr lang="en-US" dirty="0" err="1" smtClean="0"/>
              <a:t>Afilalo</a:t>
            </a:r>
            <a:endParaRPr lang="en-US" dirty="0" smtClean="0"/>
          </a:p>
          <a:p>
            <a:pPr marL="0" indent="0" algn="ctr">
              <a:buNone/>
            </a:pPr>
            <a:r>
              <a:rPr lang="en-US" dirty="0" smtClean="0"/>
              <a:t>Tia </a:t>
            </a:r>
            <a:r>
              <a:rPr lang="en-US" dirty="0" err="1" smtClean="0"/>
              <a:t>Renouf</a:t>
            </a:r>
            <a:endParaRPr lang="en-US" dirty="0" smtClean="0"/>
          </a:p>
          <a:p>
            <a:pPr marL="0" indent="0" algn="ctr">
              <a:buNone/>
            </a:pPr>
            <a:r>
              <a:rPr lang="en-US" dirty="0" smtClean="0"/>
              <a:t>Anthony </a:t>
            </a:r>
            <a:r>
              <a:rPr lang="en-US" dirty="0" err="1" smtClean="0"/>
              <a:t>Crocco</a:t>
            </a:r>
            <a:endParaRPr lang="en-US" dirty="0" smtClean="0"/>
          </a:p>
          <a:p>
            <a:pPr marL="0" indent="0" algn="ctr">
              <a:buNone/>
            </a:pPr>
            <a:r>
              <a:rPr lang="en-US" dirty="0" smtClean="0"/>
              <a:t>Jennifer </a:t>
            </a:r>
            <a:r>
              <a:rPr lang="en-US" dirty="0" err="1" smtClean="0"/>
              <a:t>Artz</a:t>
            </a:r>
            <a:endParaRPr lang="en-US" dirty="0" smtClean="0"/>
          </a:p>
          <a:p>
            <a:pPr marL="0" indent="0" algn="ctr">
              <a:buNone/>
            </a:pPr>
            <a:r>
              <a:rPr lang="en-US" dirty="0" smtClean="0"/>
              <a:t>Kelly Wyatt</a:t>
            </a:r>
          </a:p>
          <a:p>
            <a:pPr marL="0" indent="0" algn="ctr">
              <a:buNone/>
            </a:pPr>
            <a:r>
              <a:rPr lang="en-US" dirty="0" smtClean="0"/>
              <a:t>Ryan </a:t>
            </a:r>
            <a:r>
              <a:rPr lang="en-US" dirty="0" err="1" smtClean="0"/>
              <a:t>Wilkie</a:t>
            </a:r>
            <a:endParaRPr lang="en-US" dirty="0" smtClean="0"/>
          </a:p>
        </p:txBody>
      </p:sp>
    </p:spTree>
    <p:extLst>
      <p:ext uri="{BB962C8B-B14F-4D97-AF65-F5344CB8AC3E}">
        <p14:creationId xmlns:p14="http://schemas.microsoft.com/office/powerpoint/2010/main" val="318295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0788" y="517295"/>
            <a:ext cx="11821663" cy="110490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CA" sz="3200" b="1" dirty="0" smtClean="0"/>
              <a:t>What </a:t>
            </a:r>
            <a:r>
              <a:rPr lang="en-CA" sz="3200" b="1" dirty="0"/>
              <a:t>strategies have you undertaken to achieve current levels and are you seeking means of bolstering it?</a:t>
            </a:r>
            <a:endParaRPr lang="en-CA" sz="3000" b="1" dirty="0"/>
          </a:p>
        </p:txBody>
      </p:sp>
      <p:sp>
        <p:nvSpPr>
          <p:cNvPr id="5" name="Title 1"/>
          <p:cNvSpPr txBox="1">
            <a:spLocks/>
          </p:cNvSpPr>
          <p:nvPr/>
        </p:nvSpPr>
        <p:spPr>
          <a:xfrm>
            <a:off x="160789" y="1469795"/>
            <a:ext cx="11821662" cy="2581216"/>
          </a:xfrm>
          <a:prstGeom prst="rect">
            <a:avLst/>
          </a:prstGeom>
        </p:spPr>
        <p:txBody>
          <a:bodyPr vert="horz" lIns="91440" tIns="45720" rIns="91440" bIns="45720" numCol="1"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Working closer with PhD educators to develop graduate student capacity and tri-council funding</a:t>
            </a:r>
          </a:p>
          <a:p>
            <a:pPr marL="342900" indent="-342900" algn="l">
              <a:buFont typeface="Arial" panose="020B0604020202020204" pitchFamily="34" charset="0"/>
              <a:buChar char="•"/>
            </a:pPr>
            <a:r>
              <a:rPr lang="en-US" sz="2600" i="0" dirty="0" smtClean="0"/>
              <a:t>Allotting funds from multiple sources of funding for academic activities</a:t>
            </a:r>
          </a:p>
          <a:p>
            <a:pPr marL="342900" indent="-342900" algn="l">
              <a:buFont typeface="Arial" panose="020B0604020202020204" pitchFamily="34" charset="0"/>
              <a:buChar char="•"/>
            </a:pPr>
            <a:r>
              <a:rPr lang="en-US" sz="2600" i="0" dirty="0" smtClean="0"/>
              <a:t>University negotiating</a:t>
            </a:r>
          </a:p>
          <a:p>
            <a:pPr marL="342900" indent="-342900" algn="l">
              <a:buFont typeface="Arial" panose="020B0604020202020204" pitchFamily="34" charset="0"/>
              <a:buChar char="•"/>
            </a:pPr>
            <a:r>
              <a:rPr lang="en-US" sz="2600" i="0" dirty="0" smtClean="0"/>
              <a:t>Negotiating for increased number of academic positions </a:t>
            </a:r>
          </a:p>
          <a:p>
            <a:pPr marL="342900" indent="-342900" algn="l">
              <a:buFont typeface="Arial" panose="020B0604020202020204" pitchFamily="34" charset="0"/>
              <a:buChar char="•"/>
            </a:pPr>
            <a:r>
              <a:rPr lang="en-US" sz="2600" i="0" dirty="0" smtClean="0"/>
              <a:t>Accreditation negotiating </a:t>
            </a:r>
          </a:p>
          <a:p>
            <a:pPr marL="342900" indent="-342900" algn="l">
              <a:buFont typeface="Arial" panose="020B0604020202020204" pitchFamily="34" charset="0"/>
              <a:buChar char="•"/>
            </a:pPr>
            <a:r>
              <a:rPr lang="en-US" sz="2600" i="0" dirty="0" smtClean="0"/>
              <a:t>Practice plan negotiating</a:t>
            </a:r>
          </a:p>
          <a:p>
            <a:pPr marL="342900" indent="-342900" algn="l">
              <a:buFont typeface="Arial" panose="020B0604020202020204" pitchFamily="34" charset="0"/>
              <a:buChar char="•"/>
            </a:pPr>
            <a:r>
              <a:rPr lang="en-US" sz="2600" i="0" dirty="0" smtClean="0"/>
              <a:t>Regional CMO negotiating for additional medical positons </a:t>
            </a:r>
          </a:p>
          <a:p>
            <a:pPr marL="342900" indent="-342900" algn="l">
              <a:buFont typeface="Arial" panose="020B0604020202020204" pitchFamily="34" charset="0"/>
              <a:buChar char="•"/>
            </a:pPr>
            <a:r>
              <a:rPr lang="en-US" sz="2600" i="0" dirty="0" smtClean="0"/>
              <a:t>Attempted bypass of AFA to have OMA investigate on behalf of departments (OMA recommendations challenged but dismissed by MOH)</a:t>
            </a:r>
          </a:p>
          <a:p>
            <a:pPr marL="342900" indent="-342900" algn="l">
              <a:buFont typeface="Arial" panose="020B0604020202020204" pitchFamily="34" charset="0"/>
              <a:buChar char="•"/>
            </a:pPr>
            <a:r>
              <a:rPr lang="en-US" sz="2600" i="0" dirty="0" smtClean="0"/>
              <a:t>Department recognition</a:t>
            </a:r>
          </a:p>
          <a:p>
            <a:pPr marL="342900" indent="-342900" algn="l">
              <a:buFont typeface="Arial" panose="020B0604020202020204" pitchFamily="34" charset="0"/>
              <a:buChar char="•"/>
            </a:pPr>
            <a:r>
              <a:rPr lang="en-US" sz="2600" i="0" dirty="0" smtClean="0"/>
              <a:t>Using </a:t>
            </a:r>
            <a:r>
              <a:rPr lang="en-US" sz="2600" i="0" dirty="0"/>
              <a:t>CPD programs to generate further </a:t>
            </a:r>
            <a:r>
              <a:rPr lang="en-US" sz="2600" i="0" dirty="0" smtClean="0"/>
              <a:t>funds</a:t>
            </a:r>
          </a:p>
          <a:p>
            <a:pPr marL="342900" indent="-342900" algn="l">
              <a:buFont typeface="Arial" panose="020B0604020202020204" pitchFamily="34" charset="0"/>
              <a:buChar char="•"/>
            </a:pPr>
            <a:r>
              <a:rPr lang="en-US" sz="2600" i="0" dirty="0"/>
              <a:t>A</a:t>
            </a:r>
            <a:r>
              <a:rPr lang="en-US" sz="2600" i="0" dirty="0" smtClean="0"/>
              <a:t>ppealing </a:t>
            </a:r>
            <a:r>
              <a:rPr lang="en-US" sz="2600" i="0" dirty="0"/>
              <a:t>to clinical groups to fund non-core expenses, </a:t>
            </a:r>
            <a:r>
              <a:rPr lang="en-US" sz="2600" i="0" dirty="0" err="1"/>
              <a:t>eg</a:t>
            </a:r>
            <a:r>
              <a:rPr lang="en-US" sz="2600" i="0" dirty="0"/>
              <a:t> food for grand </a:t>
            </a:r>
            <a:r>
              <a:rPr lang="en-US" sz="2600" i="0" dirty="0" smtClean="0"/>
              <a:t>rounds </a:t>
            </a:r>
            <a:r>
              <a:rPr lang="en-US" sz="2600" i="0" dirty="0"/>
              <a:t>and journal club</a:t>
            </a:r>
            <a:r>
              <a:rPr lang="en-US" sz="2600" i="0" dirty="0" smtClean="0"/>
              <a:t> </a:t>
            </a:r>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2409599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4983"/>
            <a:ext cx="10515600" cy="1325563"/>
          </a:xfrm>
        </p:spPr>
        <p:txBody>
          <a:bodyPr>
            <a:normAutofit fontScale="90000"/>
          </a:bodyPr>
          <a:lstStyle/>
          <a:p>
            <a:r>
              <a:rPr lang="en-US" dirty="0" smtClean="0"/>
              <a:t>4. Philanthropic support for the academic mission of the Emergency </a:t>
            </a:r>
            <a:r>
              <a:rPr lang="en-US" dirty="0"/>
              <a:t>D</a:t>
            </a:r>
            <a:r>
              <a:rPr lang="en-US" dirty="0" smtClean="0"/>
              <a:t>epartment should be actively pursued primarily through hospital and/or university fund development</a:t>
            </a:r>
            <a:endParaRPr lang="en-US" dirty="0"/>
          </a:p>
        </p:txBody>
      </p:sp>
      <p:sp>
        <p:nvSpPr>
          <p:cNvPr id="3" name="Content Placeholder 2"/>
          <p:cNvSpPr>
            <a:spLocks noGrp="1"/>
          </p:cNvSpPr>
          <p:nvPr>
            <p:ph idx="1"/>
          </p:nvPr>
        </p:nvSpPr>
        <p:spPr>
          <a:xfrm>
            <a:off x="838200" y="2876550"/>
            <a:ext cx="10515600" cy="3777492"/>
          </a:xfrm>
        </p:spPr>
        <p:txBody>
          <a:bodyPr/>
          <a:lstStyle/>
          <a:p>
            <a:r>
              <a:rPr lang="en-US" dirty="0"/>
              <a:t>Departmental strategic plans should serve as the basis through which philanthropic resources be engaged and pursued</a:t>
            </a:r>
          </a:p>
        </p:txBody>
      </p:sp>
    </p:spTree>
    <p:extLst>
      <p:ext uri="{BB962C8B-B14F-4D97-AF65-F5344CB8AC3E}">
        <p14:creationId xmlns:p14="http://schemas.microsoft.com/office/powerpoint/2010/main" val="1103930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53954" y="-12562"/>
            <a:ext cx="11080845" cy="1371119"/>
          </a:xfrm>
        </p:spPr>
        <p:txBody>
          <a:bodyPr>
            <a:noAutofit/>
          </a:bodyPr>
          <a:lstStyle/>
          <a:p>
            <a:pPr algn="l"/>
            <a:r>
              <a:rPr lang="en-CA" sz="3200" b="1" dirty="0" smtClean="0"/>
              <a:t>Are </a:t>
            </a:r>
            <a:r>
              <a:rPr lang="en-CA" sz="3200" b="1" dirty="0"/>
              <a:t>philanthropic resources sought after and used to support the academic mission of your </a:t>
            </a:r>
            <a:r>
              <a:rPr lang="en-CA" sz="3200" b="1" dirty="0" smtClean="0"/>
              <a:t>department? </a:t>
            </a:r>
            <a:endParaRPr lang="en-CA" sz="3000" b="1" dirty="0"/>
          </a:p>
        </p:txBody>
      </p:sp>
      <p:sp>
        <p:nvSpPr>
          <p:cNvPr id="5" name="Title 1"/>
          <p:cNvSpPr txBox="1">
            <a:spLocks/>
          </p:cNvSpPr>
          <p:nvPr/>
        </p:nvSpPr>
        <p:spPr>
          <a:xfrm>
            <a:off x="266700" y="3496806"/>
            <a:ext cx="12192000" cy="318135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US" sz="2400" b="1" i="0" dirty="0" smtClean="0"/>
              <a:t>If yes, elaborate: </a:t>
            </a:r>
          </a:p>
          <a:p>
            <a:pPr marL="457200" indent="-457200" algn="l">
              <a:buFont typeface="Arial" panose="020B0604020202020204" pitchFamily="34" charset="0"/>
              <a:buChar char="•"/>
            </a:pPr>
            <a:r>
              <a:rPr lang="en-CA" sz="2400" i="0" dirty="0" smtClean="0"/>
              <a:t>Donors: physicians, industry, hospital grants, endowments, patients, pharma education grants</a:t>
            </a:r>
          </a:p>
          <a:p>
            <a:pPr marL="457200" indent="-457200" algn="l">
              <a:buFont typeface="Arial" panose="020B0604020202020204" pitchFamily="34" charset="0"/>
              <a:buChar char="•"/>
            </a:pPr>
            <a:r>
              <a:rPr lang="en-CA" sz="2400" i="0" dirty="0" smtClean="0"/>
              <a:t>Average gift: ranged from $500 (physicians) to $100,000 (private donors and/or endowment funds)</a:t>
            </a:r>
          </a:p>
          <a:p>
            <a:pPr marL="457200" indent="-457200" algn="l">
              <a:buFont typeface="Arial" panose="020B0604020202020204" pitchFamily="34" charset="0"/>
              <a:buChar char="•"/>
            </a:pPr>
            <a:endParaRPr lang="en-US" sz="2400" i="0" dirty="0"/>
          </a:p>
          <a:p>
            <a:pPr algn="l"/>
            <a:r>
              <a:rPr lang="en-CA" sz="2400" b="1" i="0" dirty="0" smtClean="0"/>
              <a:t>If no, elaborate: </a:t>
            </a:r>
          </a:p>
          <a:p>
            <a:pPr marL="457200" indent="-457200" algn="l">
              <a:buFont typeface="Arial" panose="020B0604020202020204" pitchFamily="34" charset="0"/>
              <a:buChar char="•"/>
            </a:pPr>
            <a:r>
              <a:rPr lang="en-CA" sz="2400" i="0" dirty="0" smtClean="0"/>
              <a:t>Planning to start</a:t>
            </a:r>
          </a:p>
          <a:p>
            <a:pPr marL="457200" indent="-457200" algn="l">
              <a:buFont typeface="Arial" panose="020B0604020202020204" pitchFamily="34" charset="0"/>
              <a:buChar char="•"/>
            </a:pPr>
            <a:r>
              <a:rPr lang="en-CA" sz="2400" i="0" dirty="0" smtClean="0"/>
              <a:t>Labour intensive </a:t>
            </a:r>
          </a:p>
          <a:p>
            <a:pPr marL="457200" indent="-457200" algn="l">
              <a:buFont typeface="Arial" panose="020B0604020202020204" pitchFamily="34" charset="0"/>
              <a:buChar char="•"/>
            </a:pPr>
            <a:r>
              <a:rPr lang="en-CA" sz="2400" i="0" dirty="0" smtClean="0"/>
              <a:t>Difficult to get EM donations</a:t>
            </a:r>
          </a:p>
          <a:p>
            <a:pPr marL="457200" indent="-457200" algn="l">
              <a:buFont typeface="Arial" panose="020B0604020202020204" pitchFamily="34" charset="0"/>
              <a:buChar char="•"/>
            </a:pPr>
            <a:r>
              <a:rPr lang="en-CA" sz="2400" i="0" dirty="0" smtClean="0"/>
              <a:t>Not on the radar </a:t>
            </a:r>
          </a:p>
          <a:p>
            <a:pPr marL="457200" indent="-457200" algn="l">
              <a:buFont typeface="Arial" panose="020B0604020202020204" pitchFamily="34" charset="0"/>
              <a:buChar char="•"/>
            </a:pPr>
            <a:endParaRPr lang="en-CA" sz="2400" dirty="0" smtClean="0"/>
          </a:p>
          <a:p>
            <a:pPr marL="457200" indent="-457200" algn="l">
              <a:buFont typeface="Arial" panose="020B0604020202020204" pitchFamily="34" charset="0"/>
              <a:buChar char="•"/>
            </a:pPr>
            <a:endParaRPr lang="en-CA" sz="2400" dirty="0" smtClean="0"/>
          </a:p>
          <a:p>
            <a:pPr algn="l"/>
            <a:endParaRPr lang="en-US" sz="2400" b="1" dirty="0" smtClean="0"/>
          </a:p>
        </p:txBody>
      </p:sp>
      <p:graphicFrame>
        <p:nvGraphicFramePr>
          <p:cNvPr id="7" name="Object 6"/>
          <p:cNvGraphicFramePr>
            <a:graphicFrameLocks noChangeAspect="1"/>
          </p:cNvGraphicFramePr>
          <p:nvPr>
            <p:extLst>
              <p:ext uri="{D42A27DB-BD31-4B8C-83A1-F6EECF244321}">
                <p14:modId xmlns:p14="http://schemas.microsoft.com/office/powerpoint/2010/main" val="1581178075"/>
              </p:ext>
            </p:extLst>
          </p:nvPr>
        </p:nvGraphicFramePr>
        <p:xfrm>
          <a:off x="469123" y="1107904"/>
          <a:ext cx="10979927" cy="2859111"/>
        </p:xfrm>
        <a:graphic>
          <a:graphicData uri="http://schemas.openxmlformats.org/presentationml/2006/ole">
            <mc:AlternateContent xmlns:mc="http://schemas.openxmlformats.org/markup-compatibility/2006">
              <mc:Choice xmlns:v="urn:schemas-microsoft-com:vml" Requires="v">
                <p:oleObj spid="_x0000_s9227"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469123" y="1107904"/>
                        <a:ext cx="10979927" cy="2859111"/>
                      </a:xfrm>
                      <a:prstGeom prst="rect">
                        <a:avLst/>
                      </a:prstGeom>
                    </p:spPr>
                  </p:pic>
                </p:oleObj>
              </mc:Fallback>
            </mc:AlternateContent>
          </a:graphicData>
        </a:graphic>
      </p:graphicFrame>
    </p:spTree>
    <p:extLst>
      <p:ext uri="{BB962C8B-B14F-4D97-AF65-F5344CB8AC3E}">
        <p14:creationId xmlns:p14="http://schemas.microsoft.com/office/powerpoint/2010/main" val="1931083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4311"/>
            <a:ext cx="10515600" cy="1325563"/>
          </a:xfrm>
        </p:spPr>
        <p:txBody>
          <a:bodyPr>
            <a:normAutofit fontScale="90000"/>
          </a:bodyPr>
          <a:lstStyle/>
          <a:p>
            <a:r>
              <a:rPr lang="en-US" dirty="0" smtClean="0"/>
              <a:t>5. Encourage and incentivize clinician involvement in both clinical and academic affairs as a prerequisite to effective partnering with fund development offices in hospitals and at the university.</a:t>
            </a:r>
            <a:endParaRPr lang="en-US" dirty="0"/>
          </a:p>
        </p:txBody>
      </p:sp>
    </p:spTree>
    <p:extLst>
      <p:ext uri="{BB962C8B-B14F-4D97-AF65-F5344CB8AC3E}">
        <p14:creationId xmlns:p14="http://schemas.microsoft.com/office/powerpoint/2010/main" val="1228156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6</a:t>
            </a:r>
            <a:r>
              <a:rPr lang="en-US" dirty="0" smtClean="0"/>
              <a:t>. Partners sharing a common vision with EM can by myriad and include graduating residents, grateful patients or wealthy givers.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77779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Academic Departments of EM need to develop guiding financial policies that address these two areas:</a:t>
            </a:r>
            <a:endParaRPr lang="en-US" dirty="0"/>
          </a:p>
        </p:txBody>
      </p:sp>
      <p:sp>
        <p:nvSpPr>
          <p:cNvPr id="3" name="Content Placeholder 2"/>
          <p:cNvSpPr>
            <a:spLocks noGrp="1"/>
          </p:cNvSpPr>
          <p:nvPr>
            <p:ph idx="1"/>
          </p:nvPr>
        </p:nvSpPr>
        <p:spPr/>
        <p:txBody>
          <a:bodyPr>
            <a:normAutofit/>
          </a:bodyPr>
          <a:lstStyle/>
          <a:p>
            <a:r>
              <a:rPr lang="en-CA" dirty="0" smtClean="0"/>
              <a:t>The </a:t>
            </a:r>
            <a:r>
              <a:rPr lang="en-CA" dirty="0"/>
              <a:t>practical relative value of academic time to clinical </a:t>
            </a:r>
            <a:r>
              <a:rPr lang="en-CA" dirty="0" smtClean="0"/>
              <a:t>remuneration should </a:t>
            </a:r>
            <a:r>
              <a:rPr lang="en-CA" dirty="0"/>
              <a:t>be discussed and agreed on by faculty and developed into </a:t>
            </a:r>
            <a:r>
              <a:rPr lang="en-CA" dirty="0" smtClean="0"/>
              <a:t>policy</a:t>
            </a:r>
            <a:endParaRPr lang="en-US" dirty="0"/>
          </a:p>
          <a:p>
            <a:r>
              <a:rPr lang="en-CA" dirty="0" smtClean="0"/>
              <a:t>The </a:t>
            </a:r>
            <a:r>
              <a:rPr lang="en-CA" dirty="0"/>
              <a:t>expectations for donating clinical earnings to the academic </a:t>
            </a:r>
            <a:r>
              <a:rPr lang="en-CA" dirty="0" smtClean="0"/>
              <a:t>mission should </a:t>
            </a:r>
            <a:r>
              <a:rPr lang="en-CA" dirty="0"/>
              <a:t>be clear and agreed to by clinical groups</a:t>
            </a:r>
            <a:endParaRPr lang="en-US" dirty="0"/>
          </a:p>
        </p:txBody>
      </p:sp>
    </p:spTree>
    <p:extLst>
      <p:ext uri="{BB962C8B-B14F-4D97-AF65-F5344CB8AC3E}">
        <p14:creationId xmlns:p14="http://schemas.microsoft.com/office/powerpoint/2010/main" val="554505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t>How didactic and bedside teaching are </a:t>
            </a:r>
            <a:r>
              <a:rPr lang="en-US" sz="3000" dirty="0" smtClean="0"/>
              <a:t>supported?</a:t>
            </a:r>
            <a:endParaRPr lang="en-CA" sz="3000" dirty="0"/>
          </a:p>
        </p:txBody>
      </p:sp>
      <p:sp>
        <p:nvSpPr>
          <p:cNvPr id="3" name="Content Placeholder 2"/>
          <p:cNvSpPr>
            <a:spLocks noGrp="1"/>
          </p:cNvSpPr>
          <p:nvPr>
            <p:ph idx="1"/>
          </p:nvPr>
        </p:nvSpPr>
        <p:spPr/>
        <p:txBody>
          <a:bodyPr>
            <a:normAutofit/>
          </a:bodyPr>
          <a:lstStyle/>
          <a:p>
            <a:r>
              <a:rPr lang="en-CA" dirty="0"/>
              <a:t>Point system - Funds distributed based on contribution hours/points</a:t>
            </a:r>
          </a:p>
          <a:p>
            <a:r>
              <a:rPr lang="en-CA" dirty="0"/>
              <a:t>Honorarium/Stipend </a:t>
            </a:r>
            <a:endParaRPr lang="en-CA" dirty="0" smtClean="0"/>
          </a:p>
          <a:p>
            <a:r>
              <a:rPr lang="en-CA" dirty="0" smtClean="0"/>
              <a:t>Shift allowances</a:t>
            </a:r>
          </a:p>
          <a:p>
            <a:r>
              <a:rPr lang="en-CA" dirty="0" smtClean="0"/>
              <a:t>Hourly fee</a:t>
            </a:r>
          </a:p>
          <a:p>
            <a:r>
              <a:rPr lang="en-CA" dirty="0" smtClean="0"/>
              <a:t>Teaching </a:t>
            </a:r>
            <a:r>
              <a:rPr lang="en-CA" dirty="0"/>
              <a:t>center expectation – compensation built into job description/payment contracts</a:t>
            </a:r>
          </a:p>
          <a:p>
            <a:endParaRPr lang="en-CA" dirty="0"/>
          </a:p>
        </p:txBody>
      </p:sp>
    </p:spTree>
    <p:extLst>
      <p:ext uri="{BB962C8B-B14F-4D97-AF65-F5344CB8AC3E}">
        <p14:creationId xmlns:p14="http://schemas.microsoft.com/office/powerpoint/2010/main" val="88599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561474" y="1060145"/>
            <a:ext cx="11311583" cy="5367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2800" dirty="0" smtClean="0"/>
              <a:t>Is bedside on-shift teaching of medical students financially supported?</a:t>
            </a:r>
            <a:endParaRPr lang="en-CA" sz="2800" dirty="0"/>
          </a:p>
        </p:txBody>
      </p:sp>
      <p:graphicFrame>
        <p:nvGraphicFramePr>
          <p:cNvPr id="8" name="Object 7"/>
          <p:cNvGraphicFramePr>
            <a:graphicFrameLocks noChangeAspect="1"/>
          </p:cNvGraphicFramePr>
          <p:nvPr>
            <p:extLst>
              <p:ext uri="{D42A27DB-BD31-4B8C-83A1-F6EECF244321}">
                <p14:modId xmlns:p14="http://schemas.microsoft.com/office/powerpoint/2010/main" val="49971403"/>
              </p:ext>
            </p:extLst>
          </p:nvPr>
        </p:nvGraphicFramePr>
        <p:xfrm>
          <a:off x="806923" y="2363955"/>
          <a:ext cx="10820683" cy="2817645"/>
        </p:xfrm>
        <a:graphic>
          <a:graphicData uri="http://schemas.openxmlformats.org/presentationml/2006/ole">
            <mc:AlternateContent xmlns:mc="http://schemas.openxmlformats.org/markup-compatibility/2006">
              <mc:Choice xmlns:v="urn:schemas-microsoft-com:vml" Requires="v">
                <p:oleObj spid="_x0000_s3084"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806923" y="2363955"/>
                        <a:ext cx="10820683" cy="2817645"/>
                      </a:xfrm>
                      <a:prstGeom prst="rect">
                        <a:avLst/>
                      </a:prstGeom>
                    </p:spPr>
                  </p:pic>
                </p:oleObj>
              </mc:Fallback>
            </mc:AlternateContent>
          </a:graphicData>
        </a:graphic>
      </p:graphicFrame>
    </p:spTree>
    <p:extLst>
      <p:ext uri="{BB962C8B-B14F-4D97-AF65-F5344CB8AC3E}">
        <p14:creationId xmlns:p14="http://schemas.microsoft.com/office/powerpoint/2010/main" val="3195011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72738292"/>
              </p:ext>
            </p:extLst>
          </p:nvPr>
        </p:nvGraphicFramePr>
        <p:xfrm>
          <a:off x="972566" y="2188537"/>
          <a:ext cx="10693457" cy="2784516"/>
        </p:xfrm>
        <a:graphic>
          <a:graphicData uri="http://schemas.openxmlformats.org/presentationml/2006/ole">
            <mc:AlternateContent xmlns:mc="http://schemas.openxmlformats.org/markup-compatibility/2006">
              <mc:Choice xmlns:v="urn:schemas-microsoft-com:vml" Requires="v">
                <p:oleObj spid="_x0000_s4108"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972566" y="2188537"/>
                        <a:ext cx="10693457" cy="2784516"/>
                      </a:xfrm>
                      <a:prstGeom prst="rect">
                        <a:avLst/>
                      </a:prstGeom>
                    </p:spPr>
                  </p:pic>
                </p:oleObj>
              </mc:Fallback>
            </mc:AlternateContent>
          </a:graphicData>
        </a:graphic>
      </p:graphicFrame>
      <p:sp>
        <p:nvSpPr>
          <p:cNvPr id="5" name="Title 1"/>
          <p:cNvSpPr>
            <a:spLocks noGrp="1"/>
          </p:cNvSpPr>
          <p:nvPr>
            <p:ph type="title"/>
          </p:nvPr>
        </p:nvSpPr>
        <p:spPr>
          <a:xfrm>
            <a:off x="224288" y="590855"/>
            <a:ext cx="11601450" cy="1104900"/>
          </a:xfrm>
        </p:spPr>
        <p:txBody>
          <a:bodyPr>
            <a:noAutofit/>
          </a:bodyPr>
          <a:lstStyle/>
          <a:p>
            <a:pPr algn="ctr"/>
            <a:r>
              <a:rPr lang="en-CA" sz="3000" dirty="0" smtClean="0"/>
              <a:t>Is </a:t>
            </a:r>
            <a:r>
              <a:rPr lang="en-CA" sz="3000" dirty="0"/>
              <a:t>bedside on-shift teaching of residents financially </a:t>
            </a:r>
            <a:r>
              <a:rPr lang="en-CA" sz="3000" dirty="0" smtClean="0"/>
              <a:t>supported?</a:t>
            </a:r>
            <a:endParaRPr lang="en-CA" sz="3000" dirty="0"/>
          </a:p>
        </p:txBody>
      </p:sp>
    </p:spTree>
    <p:extLst>
      <p:ext uri="{BB962C8B-B14F-4D97-AF65-F5344CB8AC3E}">
        <p14:creationId xmlns:p14="http://schemas.microsoft.com/office/powerpoint/2010/main" val="1965248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593467"/>
            <a:ext cx="10356445" cy="1104900"/>
          </a:xfrm>
        </p:spPr>
        <p:txBody>
          <a:bodyPr>
            <a:noAutofit/>
          </a:bodyPr>
          <a:lstStyle/>
          <a:p>
            <a:pPr algn="ctr"/>
            <a:r>
              <a:rPr lang="en-CA" sz="3000" dirty="0" smtClean="0"/>
              <a:t>Is didactic or small group teaching to residents or medical students financially supported?</a:t>
            </a:r>
            <a:endParaRPr lang="en-CA" sz="3000" dirty="0"/>
          </a:p>
        </p:txBody>
      </p:sp>
      <p:graphicFrame>
        <p:nvGraphicFramePr>
          <p:cNvPr id="6" name="Object 5"/>
          <p:cNvGraphicFramePr>
            <a:graphicFrameLocks noChangeAspect="1"/>
          </p:cNvGraphicFramePr>
          <p:nvPr>
            <p:extLst>
              <p:ext uri="{D42A27DB-BD31-4B8C-83A1-F6EECF244321}">
                <p14:modId xmlns:p14="http://schemas.microsoft.com/office/powerpoint/2010/main" val="1326996337"/>
              </p:ext>
            </p:extLst>
          </p:nvPr>
        </p:nvGraphicFramePr>
        <p:xfrm>
          <a:off x="838200" y="2149883"/>
          <a:ext cx="10844463" cy="2823837"/>
        </p:xfrm>
        <a:graphic>
          <a:graphicData uri="http://schemas.openxmlformats.org/presentationml/2006/ole">
            <mc:AlternateContent xmlns:mc="http://schemas.openxmlformats.org/markup-compatibility/2006">
              <mc:Choice xmlns:v="urn:schemas-microsoft-com:vml" Requires="v">
                <p:oleObj spid="_x0000_s5132"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838200" y="2149883"/>
                        <a:ext cx="10844463" cy="2823837"/>
                      </a:xfrm>
                      <a:prstGeom prst="rect">
                        <a:avLst/>
                      </a:prstGeom>
                    </p:spPr>
                  </p:pic>
                </p:oleObj>
              </mc:Fallback>
            </mc:AlternateContent>
          </a:graphicData>
        </a:graphic>
      </p:graphicFrame>
    </p:spTree>
    <p:extLst>
      <p:ext uri="{BB962C8B-B14F-4D97-AF65-F5344CB8AC3E}">
        <p14:creationId xmlns:p14="http://schemas.microsoft.com/office/powerpoint/2010/main" val="405473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t>
            </a:r>
            <a:r>
              <a:rPr lang="en-US" b="1" dirty="0"/>
              <a:t>IS AN APPROPRIATE AMOUNT OF FUNDING AND HOW TO ACHIEVE </a:t>
            </a:r>
            <a:r>
              <a:rPr lang="en-US" b="1" dirty="0" smtClean="0"/>
              <a:t>IT?</a:t>
            </a:r>
            <a:r>
              <a:rPr lang="en-US" dirty="0"/>
              <a:t/>
            </a:r>
            <a:br>
              <a:rPr lang="en-US" dirty="0"/>
            </a:br>
            <a:endParaRPr lang="en-US" dirty="0"/>
          </a:p>
        </p:txBody>
      </p:sp>
      <p:sp>
        <p:nvSpPr>
          <p:cNvPr id="5" name="Content Placeholder 4"/>
          <p:cNvSpPr>
            <a:spLocks noGrp="1"/>
          </p:cNvSpPr>
          <p:nvPr>
            <p:ph idx="1"/>
          </p:nvPr>
        </p:nvSpPr>
        <p:spPr/>
        <p:txBody>
          <a:bodyPr/>
          <a:lstStyle/>
          <a:p>
            <a:pPr lvl="0"/>
            <a:r>
              <a:rPr lang="en-US" dirty="0"/>
              <a:t>To report on funding for academic EM programs across Canada</a:t>
            </a:r>
          </a:p>
          <a:p>
            <a:pPr lvl="0"/>
            <a:r>
              <a:rPr lang="en-US" dirty="0"/>
              <a:t>To benchmark academic unit support against expectations in the areas of administration, undergraduate education, postgraduate education, and research </a:t>
            </a:r>
          </a:p>
          <a:p>
            <a:pPr lvl="0"/>
            <a:r>
              <a:rPr lang="en-US" dirty="0"/>
              <a:t>To determine best strategies to grow and establish sustainable funding across Canadian university EM departments/divisions</a:t>
            </a:r>
          </a:p>
          <a:p>
            <a:endParaRPr lang="en-US" dirty="0"/>
          </a:p>
        </p:txBody>
      </p:sp>
    </p:spTree>
    <p:extLst>
      <p:ext uri="{BB962C8B-B14F-4D97-AF65-F5344CB8AC3E}">
        <p14:creationId xmlns:p14="http://schemas.microsoft.com/office/powerpoint/2010/main" val="35477913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68167" y="1932227"/>
            <a:ext cx="10896600" cy="67056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University</a:t>
            </a:r>
          </a:p>
          <a:p>
            <a:pPr marL="342900" indent="-342900" algn="l">
              <a:buFont typeface="Arial" panose="020B0604020202020204" pitchFamily="34" charset="0"/>
              <a:buChar char="•"/>
            </a:pPr>
            <a:r>
              <a:rPr lang="en-US" sz="2600" i="0" dirty="0" smtClean="0"/>
              <a:t>Government funding - Department of Health, Minister of Health, Minster of Advanced Education for Medical Students. </a:t>
            </a:r>
          </a:p>
          <a:p>
            <a:pPr marL="342900" indent="-342900" algn="l">
              <a:buFont typeface="Arial" panose="020B0604020202020204" pitchFamily="34" charset="0"/>
              <a:buChar char="•"/>
            </a:pPr>
            <a:r>
              <a:rPr lang="en-US" sz="2600" i="0" dirty="0" smtClean="0"/>
              <a:t>AFP money</a:t>
            </a:r>
          </a:p>
          <a:p>
            <a:pPr marL="342900" indent="-342900" algn="l">
              <a:buFont typeface="Arial" panose="020B0604020202020204" pitchFamily="34" charset="0"/>
              <a:buChar char="•"/>
            </a:pPr>
            <a:r>
              <a:rPr lang="en-US" sz="2600" i="0" dirty="0" smtClean="0"/>
              <a:t>RAMQ </a:t>
            </a:r>
            <a:r>
              <a:rPr lang="fr-FR" sz="2600" i="0" dirty="0" smtClean="0"/>
              <a:t>(</a:t>
            </a:r>
            <a:r>
              <a:rPr lang="fr-FR" sz="2600" i="0" dirty="0"/>
              <a:t>régie de l'assurance maladie du Québec) </a:t>
            </a:r>
            <a:endParaRPr lang="en-US" sz="2600" i="0" dirty="0" smtClean="0"/>
          </a:p>
          <a:p>
            <a:pPr marL="342900" indent="-342900" algn="l">
              <a:buFont typeface="Arial" panose="020B0604020202020204" pitchFamily="34" charset="0"/>
              <a:buChar char="•"/>
            </a:pPr>
            <a:r>
              <a:rPr lang="en-US" sz="2600" i="0" dirty="0" smtClean="0"/>
              <a:t>PUPSR program </a:t>
            </a:r>
            <a:r>
              <a:rPr lang="en-CA" sz="2600" i="0" dirty="0"/>
              <a:t>(real and </a:t>
            </a:r>
            <a:r>
              <a:rPr lang="en-CA" sz="2600" i="0" dirty="0" err="1"/>
              <a:t>standardisez</a:t>
            </a:r>
            <a:r>
              <a:rPr lang="en-CA" sz="2600" i="0" dirty="0"/>
              <a:t> patients </a:t>
            </a:r>
            <a:r>
              <a:rPr lang="en-CA" sz="2600" i="0" dirty="0" err="1"/>
              <a:t>universitary</a:t>
            </a:r>
            <a:r>
              <a:rPr lang="en-CA" sz="2600" i="0" dirty="0"/>
              <a:t> program) </a:t>
            </a:r>
            <a:r>
              <a:rPr lang="en-US" sz="2600" i="0" dirty="0" smtClean="0"/>
              <a:t>Academic Funding Plan</a:t>
            </a:r>
          </a:p>
          <a:p>
            <a:pPr marL="342900" indent="-342900" algn="l">
              <a:buFont typeface="Arial" panose="020B0604020202020204" pitchFamily="34" charset="0"/>
              <a:buChar char="•"/>
            </a:pPr>
            <a:r>
              <a:rPr lang="en-US" sz="2600" i="0" dirty="0" smtClean="0"/>
              <a:t>PGME funds</a:t>
            </a:r>
          </a:p>
          <a:p>
            <a:pPr marL="342900" indent="-342900" algn="l">
              <a:buFont typeface="Arial" panose="020B0604020202020204" pitchFamily="34" charset="0"/>
              <a:buChar char="•"/>
            </a:pPr>
            <a:r>
              <a:rPr lang="en-US" sz="2600" i="0" dirty="0" smtClean="0"/>
              <a:t>AMOSO (</a:t>
            </a:r>
            <a:r>
              <a:rPr lang="en-CA" sz="2800" i="0" dirty="0" smtClean="0"/>
              <a:t>MOH </a:t>
            </a:r>
            <a:r>
              <a:rPr lang="en-CA" sz="2800" i="0" dirty="0"/>
              <a:t>Ontario tithe </a:t>
            </a:r>
            <a:r>
              <a:rPr lang="en-CA" sz="2800" i="0" dirty="0" smtClean="0"/>
              <a:t>plan)</a:t>
            </a:r>
            <a:endParaRPr lang="en-US" sz="2600" i="0" dirty="0" smtClean="0"/>
          </a:p>
          <a:p>
            <a:pPr marL="342900" indent="-342900" algn="l">
              <a:buFont typeface="Arial" panose="020B0604020202020204" pitchFamily="34" charset="0"/>
              <a:buChar char="•"/>
            </a:pPr>
            <a:r>
              <a:rPr lang="en-US" sz="2600" i="0" dirty="0" smtClean="0"/>
              <a:t>RVG (Relative Value Guide – Manitoba)</a:t>
            </a:r>
          </a:p>
          <a:p>
            <a:pPr marL="342900" indent="-342900" algn="l">
              <a:buFont typeface="Arial" panose="020B0604020202020204" pitchFamily="34" charset="0"/>
              <a:buChar char="•"/>
            </a:pPr>
            <a:endParaRPr lang="en-US" sz="2600" i="0" dirty="0" smtClean="0"/>
          </a:p>
          <a:p>
            <a:pPr algn="l"/>
            <a:r>
              <a:rPr lang="en-US" sz="2600" i="0" dirty="0" smtClean="0"/>
              <a:t/>
            </a:r>
            <a:br>
              <a:rPr lang="en-US" sz="2600" i="0" dirty="0" smtClean="0"/>
            </a:br>
            <a:r>
              <a:rPr lang="en-US" sz="2600" i="0" dirty="0" smtClean="0"/>
              <a:t/>
            </a:r>
            <a:br>
              <a:rPr lang="en-US" sz="2600" i="0" dirty="0" smtClean="0"/>
            </a:br>
            <a:r>
              <a:rPr lang="en-US" sz="2600" i="0" dirty="0" smtClean="0"/>
              <a:t/>
            </a:r>
            <a:br>
              <a:rPr lang="en-US" sz="2600" i="0" dirty="0" smtClean="0"/>
            </a:br>
            <a:r>
              <a:rPr lang="en-US" sz="2600" i="0" dirty="0" smtClean="0"/>
              <a:t/>
            </a:r>
            <a:br>
              <a:rPr lang="en-US" sz="2600" i="0" dirty="0" smtClean="0"/>
            </a:br>
            <a:endParaRPr lang="en-CA" sz="2600" i="0" dirty="0"/>
          </a:p>
        </p:txBody>
      </p:sp>
      <p:sp>
        <p:nvSpPr>
          <p:cNvPr id="5" name="Title 1"/>
          <p:cNvSpPr>
            <a:spLocks noGrp="1"/>
          </p:cNvSpPr>
          <p:nvPr>
            <p:ph type="title"/>
          </p:nvPr>
        </p:nvSpPr>
        <p:spPr>
          <a:xfrm>
            <a:off x="621020" y="659308"/>
            <a:ext cx="10831840" cy="1104900"/>
          </a:xfrm>
        </p:spPr>
        <p:txBody>
          <a:bodyPr>
            <a:noAutofit/>
          </a:bodyPr>
          <a:lstStyle/>
          <a:p>
            <a:pPr algn="ctr"/>
            <a:r>
              <a:rPr lang="en-CA" sz="3200" dirty="0" smtClean="0"/>
              <a:t>Source of funding for medical students and residents </a:t>
            </a:r>
            <a:br>
              <a:rPr lang="en-CA" sz="3200" dirty="0" smtClean="0"/>
            </a:br>
            <a:r>
              <a:rPr lang="en-CA" sz="3200" dirty="0" smtClean="0"/>
              <a:t>bed-side, didactic and/or small groups teaching   </a:t>
            </a:r>
            <a:endParaRPr lang="en-CA" sz="3000" dirty="0"/>
          </a:p>
        </p:txBody>
      </p:sp>
    </p:spTree>
    <p:extLst>
      <p:ext uri="{BB962C8B-B14F-4D97-AF65-F5344CB8AC3E}">
        <p14:creationId xmlns:p14="http://schemas.microsoft.com/office/powerpoint/2010/main" val="2010072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80863" y="470151"/>
            <a:ext cx="11316610" cy="1104900"/>
          </a:xfrm>
        </p:spPr>
        <p:txBody>
          <a:bodyPr>
            <a:noAutofit/>
          </a:bodyPr>
          <a:lstStyle/>
          <a:p>
            <a:pPr algn="l"/>
            <a:r>
              <a:rPr lang="en-CA" sz="3200" dirty="0" smtClean="0"/>
              <a:t>Is </a:t>
            </a:r>
            <a:r>
              <a:rPr lang="en-CA" sz="3200" dirty="0"/>
              <a:t>the research component of your academic mission supported by any internal funding sources? </a:t>
            </a:r>
            <a:endParaRPr lang="en-CA" sz="3000" dirty="0"/>
          </a:p>
        </p:txBody>
      </p:sp>
      <p:graphicFrame>
        <p:nvGraphicFramePr>
          <p:cNvPr id="5" name="Object 4"/>
          <p:cNvGraphicFramePr>
            <a:graphicFrameLocks noChangeAspect="1"/>
          </p:cNvGraphicFramePr>
          <p:nvPr>
            <p:extLst>
              <p:ext uri="{D42A27DB-BD31-4B8C-83A1-F6EECF244321}">
                <p14:modId xmlns:p14="http://schemas.microsoft.com/office/powerpoint/2010/main" val="1124878676"/>
              </p:ext>
            </p:extLst>
          </p:nvPr>
        </p:nvGraphicFramePr>
        <p:xfrm>
          <a:off x="1220669" y="1706041"/>
          <a:ext cx="9295977" cy="2420620"/>
        </p:xfrm>
        <a:graphic>
          <a:graphicData uri="http://schemas.openxmlformats.org/presentationml/2006/ole">
            <mc:AlternateContent xmlns:mc="http://schemas.openxmlformats.org/markup-compatibility/2006">
              <mc:Choice xmlns:v="urn:schemas-microsoft-com:vml" Requires="v">
                <p:oleObj spid="_x0000_s8204"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1220669" y="1706041"/>
                        <a:ext cx="9295977" cy="2420620"/>
                      </a:xfrm>
                      <a:prstGeom prst="rect">
                        <a:avLst/>
                      </a:prstGeom>
                    </p:spPr>
                  </p:pic>
                </p:oleObj>
              </mc:Fallback>
            </mc:AlternateContent>
          </a:graphicData>
        </a:graphic>
      </p:graphicFrame>
      <p:sp>
        <p:nvSpPr>
          <p:cNvPr id="6" name="Rectangle 5"/>
          <p:cNvSpPr/>
          <p:nvPr/>
        </p:nvSpPr>
        <p:spPr>
          <a:xfrm>
            <a:off x="480863" y="4126661"/>
            <a:ext cx="9249767" cy="584775"/>
          </a:xfrm>
          <a:prstGeom prst="rect">
            <a:avLst/>
          </a:prstGeom>
        </p:spPr>
        <p:txBody>
          <a:bodyPr wrap="square">
            <a:spAutoFit/>
          </a:bodyPr>
          <a:lstStyle/>
          <a:p>
            <a:r>
              <a:rPr lang="en-CA" sz="3200" dirty="0" smtClean="0">
                <a:solidFill>
                  <a:prstClr val="black">
                    <a:lumMod val="85000"/>
                    <a:lumOff val="15000"/>
                  </a:prstClr>
                </a:solidFill>
                <a:latin typeface="Century Schoolbook" panose="02040604050505020304"/>
                <a:ea typeface="+mj-ea"/>
                <a:cs typeface="+mj-cs"/>
              </a:rPr>
              <a:t>Source of funding? </a:t>
            </a:r>
            <a:endParaRPr lang="en-CA" dirty="0"/>
          </a:p>
        </p:txBody>
      </p:sp>
      <p:sp>
        <p:nvSpPr>
          <p:cNvPr id="7" name="Title 1"/>
          <p:cNvSpPr txBox="1">
            <a:spLocks/>
          </p:cNvSpPr>
          <p:nvPr/>
        </p:nvSpPr>
        <p:spPr>
          <a:xfrm>
            <a:off x="690868" y="4711436"/>
            <a:ext cx="10896600" cy="150876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Grants, awards, </a:t>
            </a:r>
            <a:r>
              <a:rPr lang="en-US" sz="2600" i="0" dirty="0"/>
              <a:t>p</a:t>
            </a:r>
            <a:r>
              <a:rPr lang="en-US" sz="2600" i="0" dirty="0" smtClean="0"/>
              <a:t>ractice plans, volunteered group clinical earnings, funding model (AFP), university, </a:t>
            </a:r>
            <a:r>
              <a:rPr lang="en-CA" sz="2600" i="0" dirty="0"/>
              <a:t>Departmental-based </a:t>
            </a:r>
            <a:r>
              <a:rPr lang="en-CA" sz="2600" i="0" dirty="0" err="1" smtClean="0"/>
              <a:t>REdI</a:t>
            </a:r>
            <a:r>
              <a:rPr lang="en-CA" sz="2600" i="0" dirty="0" smtClean="0"/>
              <a:t> </a:t>
            </a:r>
            <a:r>
              <a:rPr lang="en-CA" sz="2600" i="0" dirty="0"/>
              <a:t>(research, education, innovation) Fund </a:t>
            </a:r>
            <a:r>
              <a:rPr lang="en-US" sz="2600" i="0" dirty="0" smtClean="0"/>
              <a:t> </a:t>
            </a:r>
          </a:p>
          <a:p>
            <a:pPr algn="l"/>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endParaRPr lang="en-CA" sz="3000" dirty="0"/>
          </a:p>
        </p:txBody>
      </p:sp>
    </p:spTree>
    <p:extLst>
      <p:ext uri="{BB962C8B-B14F-4D97-AF65-F5344CB8AC3E}">
        <p14:creationId xmlns:p14="http://schemas.microsoft.com/office/powerpoint/2010/main" val="3595814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29448" y="4047546"/>
            <a:ext cx="9249767" cy="584775"/>
          </a:xfrm>
          <a:prstGeom prst="rect">
            <a:avLst/>
          </a:prstGeom>
        </p:spPr>
        <p:txBody>
          <a:bodyPr wrap="square">
            <a:spAutoFit/>
          </a:bodyPr>
          <a:lstStyle/>
          <a:p>
            <a:r>
              <a:rPr lang="en-CA" sz="3200" dirty="0" smtClean="0">
                <a:solidFill>
                  <a:prstClr val="black">
                    <a:lumMod val="85000"/>
                    <a:lumOff val="15000"/>
                  </a:prstClr>
                </a:solidFill>
                <a:latin typeface="Century Schoolbook" panose="02040604050505020304"/>
                <a:ea typeface="+mj-ea"/>
                <a:cs typeface="+mj-cs"/>
              </a:rPr>
              <a:t>If yes, elaborate:</a:t>
            </a:r>
            <a:endParaRPr lang="en-CA" dirty="0"/>
          </a:p>
        </p:txBody>
      </p:sp>
      <p:sp>
        <p:nvSpPr>
          <p:cNvPr id="5" name="Title 1"/>
          <p:cNvSpPr txBox="1">
            <a:spLocks/>
          </p:cNvSpPr>
          <p:nvPr/>
        </p:nvSpPr>
        <p:spPr>
          <a:xfrm>
            <a:off x="559920" y="132871"/>
            <a:ext cx="11169697" cy="1856849"/>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US" sz="3200" i="0" dirty="0" smtClean="0"/>
              <a:t>If </a:t>
            </a:r>
            <a:r>
              <a:rPr lang="en-US" sz="3200" i="0" dirty="0"/>
              <a:t>on fee for service or a mixed model, do physicians contribute a portion of their clinical earnings to support the academic mission of the </a:t>
            </a:r>
            <a:r>
              <a:rPr lang="en-US" sz="3200" i="0" dirty="0" smtClean="0"/>
              <a:t>department?</a:t>
            </a:r>
            <a:endParaRPr lang="en-CA" sz="3200" i="0" dirty="0"/>
          </a:p>
        </p:txBody>
      </p:sp>
      <p:sp>
        <p:nvSpPr>
          <p:cNvPr id="7" name="Title 1"/>
          <p:cNvSpPr txBox="1">
            <a:spLocks/>
          </p:cNvSpPr>
          <p:nvPr/>
        </p:nvSpPr>
        <p:spPr>
          <a:xfrm>
            <a:off x="556899" y="4838784"/>
            <a:ext cx="10896600" cy="1600948"/>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600" i="0" dirty="0" smtClean="0"/>
              <a:t>Mandatory - Percentage of earnings: Ex// 15%, 5%, 2%, $5 per hour, $2 per hour</a:t>
            </a:r>
          </a:p>
          <a:p>
            <a:pPr marL="342900" indent="-342900" algn="l">
              <a:buFont typeface="Arial" panose="020B0604020202020204" pitchFamily="34" charset="0"/>
              <a:buChar char="•"/>
            </a:pPr>
            <a:r>
              <a:rPr lang="en-US" sz="2600" i="0" dirty="0" smtClean="0"/>
              <a:t>Volunteer - Matching funds contribution: funds donated are matched by MOH</a:t>
            </a:r>
          </a:p>
          <a:p>
            <a:pPr marL="342900" indent="-342900" algn="l">
              <a:buFont typeface="Arial" panose="020B0604020202020204" pitchFamily="34" charset="0"/>
              <a:buChar char="•"/>
            </a:pPr>
            <a:endParaRPr lang="en-US" sz="2600" dirty="0" smtClean="0"/>
          </a:p>
          <a:p>
            <a:pPr algn="l"/>
            <a:r>
              <a:rPr lang="en-US" sz="3200" dirty="0" smtClean="0"/>
              <a:t/>
            </a:r>
            <a:br>
              <a:rPr lang="en-US" sz="3200" dirty="0" smtClean="0"/>
            </a:br>
            <a:r>
              <a:rPr lang="en-US" sz="3200" dirty="0" smtClean="0"/>
              <a:t/>
            </a:r>
            <a:br>
              <a:rPr lang="en-US" sz="3200" dirty="0" smtClean="0"/>
            </a:br>
            <a:endParaRPr lang="en-CA" sz="3000" dirty="0"/>
          </a:p>
        </p:txBody>
      </p:sp>
      <p:graphicFrame>
        <p:nvGraphicFramePr>
          <p:cNvPr id="9" name="Object 8"/>
          <p:cNvGraphicFramePr>
            <a:graphicFrameLocks noChangeAspect="1"/>
          </p:cNvGraphicFramePr>
          <p:nvPr>
            <p:extLst>
              <p:ext uri="{D42A27DB-BD31-4B8C-83A1-F6EECF244321}">
                <p14:modId xmlns:p14="http://schemas.microsoft.com/office/powerpoint/2010/main" val="3971818696"/>
              </p:ext>
            </p:extLst>
          </p:nvPr>
        </p:nvGraphicFramePr>
        <p:xfrm>
          <a:off x="559920" y="1432195"/>
          <a:ext cx="11166676" cy="2907739"/>
        </p:xfrm>
        <a:graphic>
          <a:graphicData uri="http://schemas.openxmlformats.org/presentationml/2006/ole">
            <mc:AlternateContent xmlns:mc="http://schemas.openxmlformats.org/markup-compatibility/2006">
              <mc:Choice xmlns:v="urn:schemas-microsoft-com:vml" Requires="v">
                <p:oleObj spid="_x0000_s7180" name="Document" r:id="rId4" imgW="5956042" imgH="1550498" progId="Word.Document.12">
                  <p:embed/>
                </p:oleObj>
              </mc:Choice>
              <mc:Fallback>
                <p:oleObj name="Document" r:id="rId4" imgW="5956042" imgH="1550498" progId="Word.Document.12">
                  <p:embed/>
                  <p:pic>
                    <p:nvPicPr>
                      <p:cNvPr id="0" name=""/>
                      <p:cNvPicPr/>
                      <p:nvPr/>
                    </p:nvPicPr>
                    <p:blipFill>
                      <a:blip r:embed="rId5"/>
                      <a:stretch>
                        <a:fillRect/>
                      </a:stretch>
                    </p:blipFill>
                    <p:spPr>
                      <a:xfrm>
                        <a:off x="559920" y="1432195"/>
                        <a:ext cx="11166676" cy="2907739"/>
                      </a:xfrm>
                      <a:prstGeom prst="rect">
                        <a:avLst/>
                      </a:prstGeom>
                    </p:spPr>
                  </p:pic>
                </p:oleObj>
              </mc:Fallback>
            </mc:AlternateContent>
          </a:graphicData>
        </a:graphic>
      </p:graphicFrame>
    </p:spTree>
    <p:extLst>
      <p:ext uri="{BB962C8B-B14F-4D97-AF65-F5344CB8AC3E}">
        <p14:creationId xmlns:p14="http://schemas.microsoft.com/office/powerpoint/2010/main" val="1875007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22738" y="163046"/>
            <a:ext cx="11004889" cy="1104900"/>
          </a:xfrm>
        </p:spPr>
        <p:txBody>
          <a:bodyPr>
            <a:noAutofit/>
          </a:bodyPr>
          <a:lstStyle/>
          <a:p>
            <a:pPr algn="l"/>
            <a:r>
              <a:rPr lang="en-CA" sz="2800" dirty="0" smtClean="0"/>
              <a:t>Would </a:t>
            </a:r>
            <a:r>
              <a:rPr lang="en-CA" sz="2800" dirty="0"/>
              <a:t>you consider the degree of financial support that remunerates educators (for teaching) in your </a:t>
            </a:r>
            <a:r>
              <a:rPr lang="en-CA" sz="2800" dirty="0" smtClean="0"/>
              <a:t>department to </a:t>
            </a:r>
            <a:r>
              <a:rPr lang="en-CA" sz="2800" dirty="0"/>
              <a:t>be adequate?</a:t>
            </a:r>
          </a:p>
        </p:txBody>
      </p:sp>
      <p:sp>
        <p:nvSpPr>
          <p:cNvPr id="5" name="Title 1"/>
          <p:cNvSpPr txBox="1">
            <a:spLocks/>
          </p:cNvSpPr>
          <p:nvPr/>
        </p:nvSpPr>
        <p:spPr>
          <a:xfrm>
            <a:off x="430055" y="3486539"/>
            <a:ext cx="10700091" cy="110490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CA" sz="2800" i="0" dirty="0" smtClean="0"/>
              <a:t>Are </a:t>
            </a:r>
            <a:r>
              <a:rPr lang="en-CA" sz="2800" i="0" dirty="0"/>
              <a:t>the clinician educators with leadership roles in your program adequately supported from a financial perspective? </a:t>
            </a:r>
          </a:p>
        </p:txBody>
      </p:sp>
      <p:graphicFrame>
        <p:nvGraphicFramePr>
          <p:cNvPr id="9" name="Object 8"/>
          <p:cNvGraphicFramePr>
            <a:graphicFrameLocks noChangeAspect="1"/>
          </p:cNvGraphicFramePr>
          <p:nvPr>
            <p:extLst>
              <p:ext uri="{D42A27DB-BD31-4B8C-83A1-F6EECF244321}">
                <p14:modId xmlns:p14="http://schemas.microsoft.com/office/powerpoint/2010/main" val="1289756038"/>
              </p:ext>
            </p:extLst>
          </p:nvPr>
        </p:nvGraphicFramePr>
        <p:xfrm>
          <a:off x="793750" y="1128713"/>
          <a:ext cx="10370182" cy="2700337"/>
        </p:xfrm>
        <a:graphic>
          <a:graphicData uri="http://schemas.openxmlformats.org/presentationml/2006/ole">
            <mc:AlternateContent xmlns:mc="http://schemas.openxmlformats.org/markup-compatibility/2006">
              <mc:Choice xmlns:v="urn:schemas-microsoft-com:vml" Requires="v">
                <p:oleObj spid="_x0000_s11279"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793750" y="1128713"/>
                        <a:ext cx="10370182" cy="2700337"/>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35823107"/>
              </p:ext>
            </p:extLst>
          </p:nvPr>
        </p:nvGraphicFramePr>
        <p:xfrm>
          <a:off x="1004676" y="4333143"/>
          <a:ext cx="9948330" cy="2794653"/>
        </p:xfrm>
        <a:graphic>
          <a:graphicData uri="http://schemas.openxmlformats.org/presentationml/2006/ole">
            <mc:AlternateContent xmlns:mc="http://schemas.openxmlformats.org/markup-compatibility/2006">
              <mc:Choice xmlns:v="urn:schemas-microsoft-com:vml" Requires="v">
                <p:oleObj spid="_x0000_s11280" name="Document" r:id="rId7" imgW="5956042" imgH="1673948" progId="Word.Document.12">
                  <p:embed/>
                </p:oleObj>
              </mc:Choice>
              <mc:Fallback>
                <p:oleObj name="Document" r:id="rId7" imgW="5956042" imgH="1673948" progId="Word.Document.12">
                  <p:embed/>
                  <p:pic>
                    <p:nvPicPr>
                      <p:cNvPr id="0" name=""/>
                      <p:cNvPicPr/>
                      <p:nvPr/>
                    </p:nvPicPr>
                    <p:blipFill>
                      <a:blip r:embed="rId8"/>
                      <a:stretch>
                        <a:fillRect/>
                      </a:stretch>
                    </p:blipFill>
                    <p:spPr>
                      <a:xfrm>
                        <a:off x="1004676" y="4333143"/>
                        <a:ext cx="9948330" cy="2794653"/>
                      </a:xfrm>
                      <a:prstGeom prst="rect">
                        <a:avLst/>
                      </a:prstGeom>
                    </p:spPr>
                  </p:pic>
                </p:oleObj>
              </mc:Fallback>
            </mc:AlternateContent>
          </a:graphicData>
        </a:graphic>
      </p:graphicFrame>
    </p:spTree>
    <p:extLst>
      <p:ext uri="{BB962C8B-B14F-4D97-AF65-F5344CB8AC3E}">
        <p14:creationId xmlns:p14="http://schemas.microsoft.com/office/powerpoint/2010/main" val="32558985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70337" y="282058"/>
            <a:ext cx="11821663" cy="1104900"/>
          </a:xfrm>
        </p:spPr>
        <p:txBody>
          <a:bodyPr>
            <a:noAutofit/>
          </a:bodyPr>
          <a:lstStyle/>
          <a:p>
            <a:pPr algn="l"/>
            <a:r>
              <a:rPr lang="en-CA" sz="3000" dirty="0" smtClean="0"/>
              <a:t>What </a:t>
            </a:r>
            <a:r>
              <a:rPr lang="en-CA" sz="3000" dirty="0"/>
              <a:t>approaches would you consider relevant and appropriate to support the educational mission of your </a:t>
            </a:r>
            <a:r>
              <a:rPr lang="en-CA" sz="3000" dirty="0" smtClean="0"/>
              <a:t>department? </a:t>
            </a:r>
            <a:endParaRPr lang="en-CA" sz="3000" dirty="0"/>
          </a:p>
        </p:txBody>
      </p:sp>
      <p:sp>
        <p:nvSpPr>
          <p:cNvPr id="5" name="Title 1"/>
          <p:cNvSpPr txBox="1">
            <a:spLocks/>
          </p:cNvSpPr>
          <p:nvPr/>
        </p:nvSpPr>
        <p:spPr>
          <a:xfrm>
            <a:off x="217938" y="1562217"/>
            <a:ext cx="11821662" cy="5970151"/>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350" i="0" dirty="0" smtClean="0"/>
              <a:t>Clinical load relief (create teaching and learning chairs + clinical educator funding model)</a:t>
            </a:r>
          </a:p>
          <a:p>
            <a:pPr marL="342900" indent="-342900" algn="l">
              <a:buFont typeface="Arial" panose="020B0604020202020204" pitchFamily="34" charset="0"/>
              <a:buChar char="•"/>
            </a:pPr>
            <a:r>
              <a:rPr lang="en-US" sz="2350" i="0" dirty="0" smtClean="0"/>
              <a:t>Consider goals and values of healthcare system + quantify the activity required to deliver the quality education program to decide on appropriate funding</a:t>
            </a:r>
          </a:p>
          <a:p>
            <a:pPr marL="342900" indent="-342900" algn="l">
              <a:buFont typeface="Arial" panose="020B0604020202020204" pitchFamily="34" charset="0"/>
              <a:buChar char="•"/>
            </a:pPr>
            <a:r>
              <a:rPr lang="en-US" sz="2350" i="0" dirty="0" smtClean="0"/>
              <a:t>Lobby university and practice plans</a:t>
            </a:r>
          </a:p>
          <a:p>
            <a:pPr marL="342900" indent="-342900" algn="l">
              <a:buFont typeface="Arial" panose="020B0604020202020204" pitchFamily="34" charset="0"/>
              <a:buChar char="•"/>
            </a:pPr>
            <a:r>
              <a:rPr lang="en-US" sz="2350" i="0" dirty="0" smtClean="0"/>
              <a:t>Stronger involvement of Ministry and university</a:t>
            </a:r>
          </a:p>
          <a:p>
            <a:pPr marL="342900" indent="-342900" algn="l">
              <a:buFont typeface="Arial" panose="020B0604020202020204" pitchFamily="34" charset="0"/>
              <a:buChar char="•"/>
            </a:pPr>
            <a:r>
              <a:rPr lang="en-US" sz="2350" i="0" dirty="0" smtClean="0"/>
              <a:t>Show need and advancing academic department</a:t>
            </a:r>
          </a:p>
          <a:p>
            <a:pPr marL="342900" indent="-342900" algn="l">
              <a:buFont typeface="Arial" panose="020B0604020202020204" pitchFamily="34" charset="0"/>
              <a:buChar char="•"/>
            </a:pPr>
            <a:r>
              <a:rPr lang="en-US" sz="2350" i="0" dirty="0" smtClean="0"/>
              <a:t>Refuse increased teaching demands without support</a:t>
            </a:r>
          </a:p>
          <a:p>
            <a:pPr marL="342900" indent="-342900" algn="l">
              <a:buFont typeface="Arial" panose="020B0604020202020204" pitchFamily="34" charset="0"/>
              <a:buChar char="•"/>
            </a:pPr>
            <a:r>
              <a:rPr lang="en-US" sz="2350" i="0" dirty="0" smtClean="0"/>
              <a:t>Improved AFP</a:t>
            </a:r>
          </a:p>
          <a:p>
            <a:pPr marL="342900" indent="-342900" algn="l">
              <a:buFont typeface="Arial" panose="020B0604020202020204" pitchFamily="34" charset="0"/>
              <a:buChar char="•"/>
            </a:pPr>
            <a:r>
              <a:rPr lang="en-US" sz="2350" i="0" dirty="0" smtClean="0"/>
              <a:t>Productivity based metrics that reward educational and research activities in addition to volume and acuity based clinical earnings</a:t>
            </a:r>
          </a:p>
          <a:p>
            <a:pPr marL="342900" indent="-342900" algn="l">
              <a:buFont typeface="Arial" panose="020B0604020202020204" pitchFamily="34" charset="0"/>
              <a:buChar char="•"/>
            </a:pPr>
            <a:r>
              <a:rPr lang="en-US" sz="2350" i="0" dirty="0" smtClean="0"/>
              <a:t>Infrastructure in place to allow for success</a:t>
            </a:r>
          </a:p>
          <a:p>
            <a:pPr marL="342900" indent="-342900" algn="l">
              <a:buFont typeface="Arial" panose="020B0604020202020204" pitchFamily="34" charset="0"/>
              <a:buChar char="•"/>
            </a:pPr>
            <a:r>
              <a:rPr lang="en-US" sz="2350" i="0" dirty="0" smtClean="0"/>
              <a:t>Faculty in place who have the expertise to develop, design and evaluate educational change</a:t>
            </a:r>
          </a:p>
          <a:p>
            <a:pPr marL="342900" indent="-342900" algn="l">
              <a:buFont typeface="Arial" panose="020B0604020202020204" pitchFamily="34" charset="0"/>
              <a:buChar char="•"/>
            </a:pPr>
            <a:r>
              <a:rPr lang="en-US" sz="2350" i="0" dirty="0" smtClean="0"/>
              <a:t>Transparent university support</a:t>
            </a:r>
          </a:p>
          <a:p>
            <a:pPr marL="342900" indent="-342900" algn="l">
              <a:buFont typeface="Arial" panose="020B0604020202020204" pitchFamily="34" charset="0"/>
              <a:buChar char="•"/>
            </a:pPr>
            <a:endParaRPr lang="en-US" sz="2350" i="0" dirty="0" smtClean="0"/>
          </a:p>
        </p:txBody>
      </p:sp>
    </p:spTree>
    <p:extLst>
      <p:ext uri="{BB962C8B-B14F-4D97-AF65-F5344CB8AC3E}">
        <p14:creationId xmlns:p14="http://schemas.microsoft.com/office/powerpoint/2010/main" val="8325415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70337" y="72508"/>
            <a:ext cx="11821663" cy="1104900"/>
          </a:xfrm>
        </p:spPr>
        <p:txBody>
          <a:bodyPr>
            <a:noAutofit/>
          </a:bodyPr>
          <a:lstStyle/>
          <a:p>
            <a:pPr algn="l"/>
            <a:r>
              <a:rPr lang="en-CA" sz="2800" dirty="0" smtClean="0"/>
              <a:t>Would </a:t>
            </a:r>
            <a:r>
              <a:rPr lang="en-CA" sz="2800" dirty="0"/>
              <a:t>you consider the degree of financial support that supports research activities in your </a:t>
            </a:r>
            <a:r>
              <a:rPr lang="en-CA" sz="2800" dirty="0" smtClean="0"/>
              <a:t>department to </a:t>
            </a:r>
            <a:r>
              <a:rPr lang="en-CA" sz="2800" dirty="0"/>
              <a:t>be adequate? </a:t>
            </a:r>
          </a:p>
        </p:txBody>
      </p:sp>
      <p:sp>
        <p:nvSpPr>
          <p:cNvPr id="5" name="Title 1"/>
          <p:cNvSpPr txBox="1">
            <a:spLocks/>
          </p:cNvSpPr>
          <p:nvPr/>
        </p:nvSpPr>
        <p:spPr>
          <a:xfrm>
            <a:off x="217937" y="3302840"/>
            <a:ext cx="11821663" cy="1104900"/>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CA" sz="2800" dirty="0" smtClean="0"/>
              <a:t>For </a:t>
            </a:r>
            <a:r>
              <a:rPr lang="en-CA" sz="2800" dirty="0"/>
              <a:t>instance, do you consider it important to have researchers that are university-funded (i.e., without any external salary support)? </a:t>
            </a:r>
          </a:p>
        </p:txBody>
      </p:sp>
      <p:graphicFrame>
        <p:nvGraphicFramePr>
          <p:cNvPr id="6" name="Object 5"/>
          <p:cNvGraphicFramePr>
            <a:graphicFrameLocks noChangeAspect="1"/>
          </p:cNvGraphicFramePr>
          <p:nvPr>
            <p:extLst>
              <p:ext uri="{D42A27DB-BD31-4B8C-83A1-F6EECF244321}">
                <p14:modId xmlns:p14="http://schemas.microsoft.com/office/powerpoint/2010/main" val="2587443551"/>
              </p:ext>
            </p:extLst>
          </p:nvPr>
        </p:nvGraphicFramePr>
        <p:xfrm>
          <a:off x="1110338" y="1177408"/>
          <a:ext cx="10036860" cy="2613542"/>
        </p:xfrm>
        <a:graphic>
          <a:graphicData uri="http://schemas.openxmlformats.org/presentationml/2006/ole">
            <mc:AlternateContent xmlns:mc="http://schemas.openxmlformats.org/markup-compatibility/2006">
              <mc:Choice xmlns:v="urn:schemas-microsoft-com:vml" Requires="v">
                <p:oleObj spid="_x0000_s12304" name="Document" r:id="rId4" imgW="5956042" imgH="1551578" progId="Word.Document.12">
                  <p:embed/>
                </p:oleObj>
              </mc:Choice>
              <mc:Fallback>
                <p:oleObj name="Document" r:id="rId4" imgW="5956042" imgH="1551578" progId="Word.Document.12">
                  <p:embed/>
                  <p:pic>
                    <p:nvPicPr>
                      <p:cNvPr id="0" name=""/>
                      <p:cNvPicPr/>
                      <p:nvPr/>
                    </p:nvPicPr>
                    <p:blipFill>
                      <a:blip r:embed="rId5"/>
                      <a:stretch>
                        <a:fillRect/>
                      </a:stretch>
                    </p:blipFill>
                    <p:spPr>
                      <a:xfrm>
                        <a:off x="1110338" y="1177408"/>
                        <a:ext cx="10036860" cy="2613542"/>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12854271"/>
              </p:ext>
            </p:extLst>
          </p:nvPr>
        </p:nvGraphicFramePr>
        <p:xfrm>
          <a:off x="1205814" y="4407740"/>
          <a:ext cx="10150707" cy="2643187"/>
        </p:xfrm>
        <a:graphic>
          <a:graphicData uri="http://schemas.openxmlformats.org/presentationml/2006/ole">
            <mc:AlternateContent xmlns:mc="http://schemas.openxmlformats.org/markup-compatibility/2006">
              <mc:Choice xmlns:v="urn:schemas-microsoft-com:vml" Requires="v">
                <p:oleObj spid="_x0000_s12305" name="Document" r:id="rId7" imgW="5956042" imgH="1551578" progId="Word.Document.12">
                  <p:embed/>
                </p:oleObj>
              </mc:Choice>
              <mc:Fallback>
                <p:oleObj name="Document" r:id="rId7" imgW="5956042" imgH="1551578" progId="Word.Document.12">
                  <p:embed/>
                  <p:pic>
                    <p:nvPicPr>
                      <p:cNvPr id="0" name=""/>
                      <p:cNvPicPr/>
                      <p:nvPr/>
                    </p:nvPicPr>
                    <p:blipFill>
                      <a:blip r:embed="rId8"/>
                      <a:stretch>
                        <a:fillRect/>
                      </a:stretch>
                    </p:blipFill>
                    <p:spPr>
                      <a:xfrm>
                        <a:off x="1205814" y="4407740"/>
                        <a:ext cx="10150707" cy="2643187"/>
                      </a:xfrm>
                      <a:prstGeom prst="rect">
                        <a:avLst/>
                      </a:prstGeom>
                    </p:spPr>
                  </p:pic>
                </p:oleObj>
              </mc:Fallback>
            </mc:AlternateContent>
          </a:graphicData>
        </a:graphic>
      </p:graphicFrame>
    </p:spTree>
    <p:extLst>
      <p:ext uri="{BB962C8B-B14F-4D97-AF65-F5344CB8AC3E}">
        <p14:creationId xmlns:p14="http://schemas.microsoft.com/office/powerpoint/2010/main" val="4030471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7937" y="296395"/>
            <a:ext cx="11821663" cy="424438"/>
          </a:xfrm>
        </p:spPr>
        <p:txBody>
          <a:bodyPr>
            <a:noAutofit/>
          </a:bodyPr>
          <a:lstStyle/>
          <a:p>
            <a:pPr algn="l"/>
            <a:r>
              <a:rPr lang="en-CA" sz="2800" dirty="0" smtClean="0"/>
              <a:t>If </a:t>
            </a:r>
            <a:r>
              <a:rPr lang="en-CA" sz="2800" dirty="0"/>
              <a:t>yes (re: salary support for researchers), what advice would you share in achieving this success? </a:t>
            </a:r>
          </a:p>
        </p:txBody>
      </p:sp>
      <p:sp>
        <p:nvSpPr>
          <p:cNvPr id="5" name="Title 1"/>
          <p:cNvSpPr txBox="1">
            <a:spLocks/>
          </p:cNvSpPr>
          <p:nvPr/>
        </p:nvSpPr>
        <p:spPr>
          <a:xfrm>
            <a:off x="65538" y="983217"/>
            <a:ext cx="12126462" cy="2293383"/>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400" i="0" dirty="0" smtClean="0"/>
              <a:t>Employ the best (have demonstrated success) and work in successful departments</a:t>
            </a:r>
          </a:p>
          <a:p>
            <a:pPr marL="342900" indent="-342900" algn="l">
              <a:buFont typeface="Arial" panose="020B0604020202020204" pitchFamily="34" charset="0"/>
              <a:buChar char="•"/>
            </a:pPr>
            <a:r>
              <a:rPr lang="en-US" sz="2400" i="0" dirty="0" smtClean="0"/>
              <a:t>Researchers programs should be aligned with faculty and MOD visions/mission</a:t>
            </a:r>
          </a:p>
          <a:p>
            <a:pPr marL="342900" indent="-342900" algn="l">
              <a:buFont typeface="Arial" panose="020B0604020202020204" pitchFamily="34" charset="0"/>
              <a:buChar char="•"/>
            </a:pPr>
            <a:r>
              <a:rPr lang="en-US" sz="2400" i="0" dirty="0" smtClean="0"/>
              <a:t>Department at University level</a:t>
            </a:r>
          </a:p>
          <a:p>
            <a:pPr marL="342900" indent="-342900" algn="l">
              <a:buFont typeface="Arial" panose="020B0604020202020204" pitchFamily="34" charset="0"/>
              <a:buChar char="•"/>
            </a:pPr>
            <a:r>
              <a:rPr lang="en-US" sz="2400" i="0" dirty="0" smtClean="0"/>
              <a:t>Awards based on qualifications and productivity</a:t>
            </a:r>
          </a:p>
          <a:p>
            <a:pPr marL="342900" indent="-342900" algn="l">
              <a:buFont typeface="Arial" panose="020B0604020202020204" pitchFamily="34" charset="0"/>
              <a:buChar char="•"/>
            </a:pPr>
            <a:r>
              <a:rPr lang="en-US" sz="2400" i="0" dirty="0" smtClean="0"/>
              <a:t>Emphasize low level of fixed dollars allocated to DEM relative to other departments, research output and size of clinical/academic role in the system</a:t>
            </a:r>
          </a:p>
          <a:p>
            <a:pPr marL="342900" indent="-342900" algn="l">
              <a:buFont typeface="Arial" panose="020B0604020202020204" pitchFamily="34" charset="0"/>
              <a:buChar char="•"/>
            </a:pPr>
            <a:r>
              <a:rPr lang="en-US" sz="2400" i="0" dirty="0">
                <a:solidFill>
                  <a:schemeClr val="tx1"/>
                </a:solidFill>
              </a:rPr>
              <a:t>need sources of revenue for this, including income generation through continuing professional development, tithing and external endowments </a:t>
            </a:r>
            <a:endParaRPr lang="en-CA" sz="2400" i="0" dirty="0"/>
          </a:p>
          <a:p>
            <a:pPr marL="342900" indent="-342900" algn="l">
              <a:buFont typeface="Arial" panose="020B0604020202020204" pitchFamily="34" charset="0"/>
              <a:buChar char="•"/>
            </a:pPr>
            <a:endParaRPr lang="en-US" sz="2400" i="0" dirty="0" smtClean="0"/>
          </a:p>
          <a:p>
            <a:pPr marL="342900" indent="-342900" algn="l">
              <a:buFont typeface="Arial" panose="020B0604020202020204" pitchFamily="34" charset="0"/>
              <a:buChar char="•"/>
            </a:pPr>
            <a:endParaRPr lang="en-US" sz="2400" i="0" dirty="0" smtClean="0"/>
          </a:p>
        </p:txBody>
      </p:sp>
      <p:sp>
        <p:nvSpPr>
          <p:cNvPr id="6" name="Title 1"/>
          <p:cNvSpPr txBox="1">
            <a:spLocks/>
          </p:cNvSpPr>
          <p:nvPr/>
        </p:nvSpPr>
        <p:spPr>
          <a:xfrm>
            <a:off x="65538" y="3824734"/>
            <a:ext cx="11821663" cy="358375"/>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CA" sz="2800" dirty="0" smtClean="0"/>
              <a:t>If </a:t>
            </a:r>
            <a:r>
              <a:rPr lang="en-CA" sz="2800" dirty="0"/>
              <a:t>not, what approaches do you see as being most fruitful in achieving appropriate funding / support for your research program? </a:t>
            </a:r>
          </a:p>
        </p:txBody>
      </p:sp>
      <p:sp>
        <p:nvSpPr>
          <p:cNvPr id="7" name="Title 1"/>
          <p:cNvSpPr txBox="1">
            <a:spLocks/>
          </p:cNvSpPr>
          <p:nvPr/>
        </p:nvSpPr>
        <p:spPr>
          <a:xfrm>
            <a:off x="217938" y="4578677"/>
            <a:ext cx="11974062" cy="1936424"/>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marL="342900" indent="-342900" algn="l">
              <a:buFont typeface="Arial" panose="020B0604020202020204" pitchFamily="34" charset="0"/>
              <a:buChar char="•"/>
            </a:pPr>
            <a:r>
              <a:rPr lang="en-US" sz="2400" i="0" dirty="0" smtClean="0"/>
              <a:t>Develop endowments/philanthropy </a:t>
            </a:r>
          </a:p>
          <a:p>
            <a:pPr marL="342900" indent="-342900" algn="l">
              <a:buFont typeface="Arial" panose="020B0604020202020204" pitchFamily="34" charset="0"/>
              <a:buChar char="•"/>
            </a:pPr>
            <a:r>
              <a:rPr lang="en-US" sz="2400" i="0" dirty="0" smtClean="0"/>
              <a:t>Matched funding between university, research institute and external grants</a:t>
            </a:r>
          </a:p>
          <a:p>
            <a:pPr marL="342900" indent="-342900" algn="l">
              <a:buFont typeface="Arial" panose="020B0604020202020204" pitchFamily="34" charset="0"/>
              <a:buChar char="•"/>
            </a:pPr>
            <a:r>
              <a:rPr lang="en-US" sz="2400" i="0" dirty="0" smtClean="0"/>
              <a:t>Improved AFP</a:t>
            </a:r>
          </a:p>
          <a:p>
            <a:pPr marL="342900" indent="-342900" algn="l">
              <a:buFont typeface="Arial" panose="020B0604020202020204" pitchFamily="34" charset="0"/>
              <a:buChar char="•"/>
            </a:pPr>
            <a:r>
              <a:rPr lang="en-US" sz="2400" i="0" dirty="0" smtClean="0"/>
              <a:t>Partner with industry </a:t>
            </a:r>
          </a:p>
          <a:p>
            <a:pPr marL="342900" indent="-342900" algn="l">
              <a:buFont typeface="Arial" panose="020B0604020202020204" pitchFamily="34" charset="0"/>
              <a:buChar char="•"/>
            </a:pPr>
            <a:r>
              <a:rPr lang="en-US" sz="2400" i="0" dirty="0" smtClean="0"/>
              <a:t>Advocate that University should invest in EM research</a:t>
            </a:r>
          </a:p>
        </p:txBody>
      </p:sp>
    </p:spTree>
    <p:extLst>
      <p:ext uri="{BB962C8B-B14F-4D97-AF65-F5344CB8AC3E}">
        <p14:creationId xmlns:p14="http://schemas.microsoft.com/office/powerpoint/2010/main" val="28248695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4137" y="158601"/>
            <a:ext cx="11821663" cy="1104900"/>
          </a:xfrm>
        </p:spPr>
        <p:txBody>
          <a:bodyPr>
            <a:noAutofit/>
          </a:bodyPr>
          <a:lstStyle/>
          <a:p>
            <a:pPr algn="l"/>
            <a:r>
              <a:rPr lang="en-CA" sz="3200" dirty="0" smtClean="0"/>
              <a:t>Describe </a:t>
            </a:r>
            <a:r>
              <a:rPr lang="en-CA" sz="3200" dirty="0"/>
              <a:t>the obstacles and levers for success that describe your </a:t>
            </a:r>
            <a:r>
              <a:rPr lang="en-CA" sz="3200" dirty="0" smtClean="0"/>
              <a:t>department’s experience</a:t>
            </a:r>
            <a:r>
              <a:rPr lang="en-CA" sz="3200" dirty="0"/>
              <a:t>?</a:t>
            </a:r>
          </a:p>
        </p:txBody>
      </p:sp>
      <p:sp>
        <p:nvSpPr>
          <p:cNvPr id="5" name="Title 1"/>
          <p:cNvSpPr txBox="1">
            <a:spLocks/>
          </p:cNvSpPr>
          <p:nvPr/>
        </p:nvSpPr>
        <p:spPr>
          <a:xfrm>
            <a:off x="217937" y="1524118"/>
            <a:ext cx="11974062" cy="5970151"/>
          </a:xfrm>
          <a:prstGeom prst="rect">
            <a:avLst/>
          </a:prstGeom>
        </p:spPr>
        <p:txBody>
          <a:bodyPr vert="horz" lIns="91440" tIns="45720" rIns="91440" bIns="45720" rtlCol="0" anchor="t">
            <a:noAutofit/>
          </a:bodyPr>
          <a:lst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a:lstStyle>
          <a:p>
            <a:pPr algn="l"/>
            <a:r>
              <a:rPr lang="en-US" sz="2600" i="0" dirty="0" smtClean="0"/>
              <a:t>Obstacles:</a:t>
            </a:r>
          </a:p>
          <a:p>
            <a:pPr marL="342900" indent="-342900" algn="l">
              <a:buFont typeface="Arial" panose="020B0604020202020204" pitchFamily="34" charset="0"/>
              <a:buChar char="•"/>
            </a:pPr>
            <a:r>
              <a:rPr lang="en-US" sz="2600" i="0" dirty="0" smtClean="0"/>
              <a:t>Budgetary deficit</a:t>
            </a:r>
          </a:p>
          <a:p>
            <a:pPr marL="342900" indent="-342900" algn="l">
              <a:buFont typeface="Arial" panose="020B0604020202020204" pitchFamily="34" charset="0"/>
              <a:buChar char="•"/>
            </a:pPr>
            <a:r>
              <a:rPr lang="en-US" sz="2600" i="0" dirty="0" smtClean="0"/>
              <a:t>Staff deficit</a:t>
            </a:r>
          </a:p>
          <a:p>
            <a:pPr marL="342900" indent="-342900" algn="l">
              <a:buFont typeface="Arial" panose="020B0604020202020204" pitchFamily="34" charset="0"/>
              <a:buChar char="•"/>
            </a:pPr>
            <a:r>
              <a:rPr lang="en-US" sz="2600" i="0" dirty="0" smtClean="0"/>
              <a:t>Simulation resource deficit </a:t>
            </a:r>
          </a:p>
          <a:p>
            <a:pPr marL="342900" indent="-342900" algn="l">
              <a:buFont typeface="Arial" panose="020B0604020202020204" pitchFamily="34" charset="0"/>
              <a:buChar char="•"/>
            </a:pPr>
            <a:r>
              <a:rPr lang="en-US" sz="2600" i="0" dirty="0" smtClean="0"/>
              <a:t>Bureaucratic inertia </a:t>
            </a:r>
          </a:p>
          <a:p>
            <a:pPr marL="342900" indent="-342900" algn="l">
              <a:buFont typeface="Arial" panose="020B0604020202020204" pitchFamily="34" charset="0"/>
              <a:buChar char="•"/>
            </a:pPr>
            <a:r>
              <a:rPr lang="en-US" sz="2600" i="0" dirty="0" smtClean="0"/>
              <a:t>Limited understanding of EMs role in healthcare system reform</a:t>
            </a:r>
          </a:p>
          <a:p>
            <a:pPr marL="342900" indent="-342900" algn="l">
              <a:buFont typeface="Arial" panose="020B0604020202020204" pitchFamily="34" charset="0"/>
              <a:buChar char="•"/>
            </a:pPr>
            <a:r>
              <a:rPr lang="en-US" sz="2600" i="0" dirty="0" smtClean="0"/>
              <a:t>Difficulty in finding external partners to better finance training activities</a:t>
            </a:r>
          </a:p>
          <a:p>
            <a:pPr algn="l"/>
            <a:endParaRPr lang="en-US" sz="2600" i="0" dirty="0" smtClean="0"/>
          </a:p>
          <a:p>
            <a:pPr algn="l"/>
            <a:r>
              <a:rPr lang="en-US" sz="2600" i="0" dirty="0" smtClean="0"/>
              <a:t>Levers: </a:t>
            </a:r>
          </a:p>
          <a:p>
            <a:pPr marL="342900" indent="-342900" algn="l">
              <a:buFont typeface="Arial" panose="020B0604020202020204" pitchFamily="34" charset="0"/>
              <a:buChar char="•"/>
            </a:pPr>
            <a:r>
              <a:rPr lang="en-CA" sz="2600" i="0" dirty="0" smtClean="0"/>
              <a:t>Department income generators: High </a:t>
            </a:r>
            <a:r>
              <a:rPr lang="en-CA" sz="2600" i="0" dirty="0"/>
              <a:t>Performance Physician (HPP) Program, </a:t>
            </a:r>
            <a:r>
              <a:rPr lang="en-CA" sz="2600" i="0" dirty="0" smtClean="0"/>
              <a:t>US </a:t>
            </a:r>
            <a:r>
              <a:rPr lang="en-CA" sz="2600" i="0" dirty="0"/>
              <a:t>training of other programs' residents, IMG </a:t>
            </a:r>
            <a:r>
              <a:rPr lang="en-CA" sz="2600" i="0" dirty="0" smtClean="0"/>
              <a:t>training, clinical tithe</a:t>
            </a:r>
          </a:p>
          <a:p>
            <a:pPr marL="342900" indent="-342900" algn="l">
              <a:buFont typeface="Arial" panose="020B0604020202020204" pitchFamily="34" charset="0"/>
              <a:buChar char="•"/>
            </a:pPr>
            <a:r>
              <a:rPr lang="en-US" sz="2600" i="0" dirty="0"/>
              <a:t>Focusing on a few of the right </a:t>
            </a:r>
            <a:r>
              <a:rPr lang="en-US" sz="2600" i="0" dirty="0" smtClean="0"/>
              <a:t>activities</a:t>
            </a:r>
            <a:endParaRPr lang="en-US" sz="2600" i="0" dirty="0"/>
          </a:p>
          <a:p>
            <a:pPr marL="342900" indent="-342900" algn="l">
              <a:buFont typeface="Arial" panose="020B0604020202020204" pitchFamily="34" charset="0"/>
              <a:buChar char="•"/>
            </a:pPr>
            <a:r>
              <a:rPr lang="en-US" sz="2600" i="0" dirty="0"/>
              <a:t>Peer review</a:t>
            </a:r>
          </a:p>
          <a:p>
            <a:pPr algn="l"/>
            <a:endParaRPr lang="en-US" sz="2600" i="0" dirty="0" smtClean="0"/>
          </a:p>
          <a:p>
            <a:pPr marL="342900" indent="-342900" algn="l">
              <a:buFont typeface="Arial" panose="020B0604020202020204" pitchFamily="34" charset="0"/>
              <a:buChar char="•"/>
            </a:pPr>
            <a:endParaRPr lang="en-US" sz="2600" i="0" dirty="0" smtClean="0"/>
          </a:p>
        </p:txBody>
      </p:sp>
    </p:spTree>
    <p:extLst>
      <p:ext uri="{BB962C8B-B14F-4D97-AF65-F5344CB8AC3E}">
        <p14:creationId xmlns:p14="http://schemas.microsoft.com/office/powerpoint/2010/main" val="17677126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323" y="2201876"/>
            <a:ext cx="10515600" cy="1325563"/>
          </a:xfrm>
        </p:spPr>
        <p:txBody>
          <a:bodyPr>
            <a:normAutofit fontScale="90000"/>
          </a:bodyPr>
          <a:lstStyle/>
          <a:p>
            <a:r>
              <a:rPr lang="en-US" dirty="0"/>
              <a:t>8</a:t>
            </a:r>
            <a:r>
              <a:rPr lang="en-US" dirty="0" smtClean="0"/>
              <a:t>. Academic activities need to bring value to the clinical department either through continuing medical education, faculty development or research that addresses clinical concerns if clinical income is sought to support the academic mission.</a:t>
            </a:r>
            <a:endParaRPr lang="en-US" dirty="0"/>
          </a:p>
        </p:txBody>
      </p:sp>
    </p:spTree>
    <p:extLst>
      <p:ext uri="{BB962C8B-B14F-4D97-AF65-F5344CB8AC3E}">
        <p14:creationId xmlns:p14="http://schemas.microsoft.com/office/powerpoint/2010/main" val="39810438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0248" y="-71561"/>
            <a:ext cx="10515600" cy="1325563"/>
          </a:xfrm>
        </p:spPr>
        <p:txBody>
          <a:bodyPr>
            <a:normAutofit/>
          </a:bodyPr>
          <a:lstStyle/>
          <a:p>
            <a:r>
              <a:rPr lang="en-US" sz="2800" b="1" dirty="0" smtClean="0"/>
              <a:t>8. Academic Activities and Clinical Department (Teaching Programs)</a:t>
            </a:r>
            <a:endParaRPr lang="en-CA" sz="2800" b="1" dirty="0"/>
          </a:p>
        </p:txBody>
      </p:sp>
      <p:graphicFrame>
        <p:nvGraphicFramePr>
          <p:cNvPr id="3" name="Diagram 2"/>
          <p:cNvGraphicFramePr/>
          <p:nvPr>
            <p:extLst/>
          </p:nvPr>
        </p:nvGraphicFramePr>
        <p:xfrm>
          <a:off x="958573" y="779228"/>
          <a:ext cx="10053983" cy="28465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nvPr>
        </p:nvGraphicFramePr>
        <p:xfrm>
          <a:off x="1061056" y="3134139"/>
          <a:ext cx="10053983" cy="28465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33129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of Reference</a:t>
            </a:r>
            <a:endParaRPr lang="en-US" dirty="0"/>
          </a:p>
        </p:txBody>
      </p:sp>
      <p:sp>
        <p:nvSpPr>
          <p:cNvPr id="3" name="Content Placeholder 2"/>
          <p:cNvSpPr>
            <a:spLocks noGrp="1"/>
          </p:cNvSpPr>
          <p:nvPr>
            <p:ph idx="1"/>
          </p:nvPr>
        </p:nvSpPr>
        <p:spPr/>
        <p:txBody>
          <a:bodyPr/>
          <a:lstStyle/>
          <a:p>
            <a:pPr marL="0" indent="0">
              <a:buNone/>
            </a:pPr>
            <a:r>
              <a:rPr lang="en-US" sz="3200" dirty="0"/>
              <a:t>a) Researching their topic including environmental scans of Canada and U.S., literature review, and interviews of experts.</a:t>
            </a:r>
          </a:p>
          <a:p>
            <a:pPr marL="0" indent="0">
              <a:buNone/>
            </a:pPr>
            <a:r>
              <a:rPr lang="en-US" sz="3200" dirty="0"/>
              <a:t>b) Creating recommendations for Canadian Academic EM units,</a:t>
            </a:r>
          </a:p>
          <a:p>
            <a:pPr marL="0" indent="0">
              <a:buNone/>
            </a:pPr>
            <a:r>
              <a:rPr lang="en-US" sz="3200" dirty="0"/>
              <a:t>c) Presenting the recommendations at the CAEP 2015 Academic Symposium, </a:t>
            </a:r>
          </a:p>
          <a:p>
            <a:pPr marL="0" indent="0">
              <a:buNone/>
            </a:pPr>
            <a:r>
              <a:rPr lang="en-US" sz="3200" dirty="0"/>
              <a:t>d) Publishing the recommendations in CJEM.</a:t>
            </a:r>
          </a:p>
          <a:p>
            <a:endParaRPr lang="en-US" dirty="0"/>
          </a:p>
        </p:txBody>
      </p:sp>
    </p:spTree>
    <p:extLst>
      <p:ext uri="{BB962C8B-B14F-4D97-AF65-F5344CB8AC3E}">
        <p14:creationId xmlns:p14="http://schemas.microsoft.com/office/powerpoint/2010/main" val="32817177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0248" y="-71561"/>
            <a:ext cx="10515600" cy="1325563"/>
          </a:xfrm>
        </p:spPr>
        <p:txBody>
          <a:bodyPr>
            <a:normAutofit/>
          </a:bodyPr>
          <a:lstStyle/>
          <a:p>
            <a:r>
              <a:rPr lang="en-US" sz="2800" b="1" dirty="0" smtClean="0"/>
              <a:t>8. Academic Activities and Clinical Department (Education Programs)</a:t>
            </a:r>
            <a:endParaRPr lang="en-CA" sz="2800" b="1" dirty="0"/>
          </a:p>
        </p:txBody>
      </p:sp>
      <p:graphicFrame>
        <p:nvGraphicFramePr>
          <p:cNvPr id="2" name="Diagram 1"/>
          <p:cNvGraphicFramePr/>
          <p:nvPr>
            <p:extLst/>
          </p:nvPr>
        </p:nvGraphicFramePr>
        <p:xfrm>
          <a:off x="830248" y="803082"/>
          <a:ext cx="9689328" cy="5899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4285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0248" y="-71561"/>
            <a:ext cx="10515600" cy="1325563"/>
          </a:xfrm>
        </p:spPr>
        <p:txBody>
          <a:bodyPr>
            <a:normAutofit/>
          </a:bodyPr>
          <a:lstStyle/>
          <a:p>
            <a:r>
              <a:rPr lang="en-US" sz="2800" b="1" dirty="0" smtClean="0"/>
              <a:t>8. Academic Activities and Clinical Department (Research)</a:t>
            </a:r>
            <a:endParaRPr lang="en-CA" sz="2800" b="1" dirty="0"/>
          </a:p>
        </p:txBody>
      </p:sp>
      <p:graphicFrame>
        <p:nvGraphicFramePr>
          <p:cNvPr id="3" name="Diagram 2"/>
          <p:cNvGraphicFramePr/>
          <p:nvPr>
            <p:extLst/>
          </p:nvPr>
        </p:nvGraphicFramePr>
        <p:xfrm>
          <a:off x="763325" y="719666"/>
          <a:ext cx="939667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63574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77375"/>
            <a:ext cx="10515600" cy="1325563"/>
          </a:xfrm>
        </p:spPr>
        <p:txBody>
          <a:bodyPr>
            <a:normAutofit fontScale="90000"/>
          </a:bodyPr>
          <a:lstStyle/>
          <a:p>
            <a:r>
              <a:rPr lang="en-US" dirty="0" smtClean="0"/>
              <a:t>9. Canadian Academic Department Heads should meet on an annual basis to share, network and grow.</a:t>
            </a:r>
            <a:endParaRPr lang="en-US" dirty="0"/>
          </a:p>
        </p:txBody>
      </p:sp>
      <p:sp>
        <p:nvSpPr>
          <p:cNvPr id="3" name="Content Placeholder 2"/>
          <p:cNvSpPr>
            <a:spLocks noGrp="1"/>
          </p:cNvSpPr>
          <p:nvPr>
            <p:ph idx="1"/>
          </p:nvPr>
        </p:nvSpPr>
        <p:spPr>
          <a:xfrm>
            <a:off x="838200" y="2975789"/>
            <a:ext cx="10515600" cy="4351338"/>
          </a:xfrm>
        </p:spPr>
        <p:txBody>
          <a:bodyPr/>
          <a:lstStyle/>
          <a:p>
            <a:r>
              <a:rPr lang="en-US" dirty="0" smtClean="0"/>
              <a:t>We found it useful</a:t>
            </a:r>
          </a:p>
          <a:p>
            <a:r>
              <a:rPr lang="en-US" dirty="0" smtClean="0"/>
              <a:t>Other specialties in Canada do it</a:t>
            </a:r>
          </a:p>
          <a:p>
            <a:r>
              <a:rPr lang="en-US" dirty="0" smtClean="0"/>
              <a:t>AACEM seems to be thriving – Canadian chapter?</a:t>
            </a:r>
          </a:p>
          <a:p>
            <a:r>
              <a:rPr lang="en-US" dirty="0" smtClean="0"/>
              <a:t>Support staff / business managers involved as well</a:t>
            </a:r>
          </a:p>
          <a:p>
            <a:endParaRPr lang="en-US" dirty="0" smtClean="0"/>
          </a:p>
          <a:p>
            <a:endParaRPr lang="en-US" dirty="0"/>
          </a:p>
        </p:txBody>
      </p:sp>
    </p:spTree>
    <p:extLst>
      <p:ext uri="{BB962C8B-B14F-4D97-AF65-F5344CB8AC3E}">
        <p14:creationId xmlns:p14="http://schemas.microsoft.com/office/powerpoint/2010/main" val="2724778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859" y="2066704"/>
            <a:ext cx="10515600" cy="1325563"/>
          </a:xfrm>
        </p:spPr>
        <p:txBody>
          <a:bodyPr>
            <a:normAutofit fontScale="90000"/>
          </a:bodyPr>
          <a:lstStyle/>
          <a:p>
            <a:r>
              <a:rPr lang="en-US" dirty="0" smtClean="0"/>
              <a:t>10. The CAEP annual meeting should offer a leadership track annually covering key funding-related topics that could include negotiating with the university, hospital and ministry, leveraging philanthropy, practice plans, </a:t>
            </a:r>
            <a:r>
              <a:rPr lang="en-US" dirty="0" err="1" smtClean="0"/>
              <a:t>entreprenership</a:t>
            </a:r>
            <a:r>
              <a:rPr lang="en-US" dirty="0" smtClean="0"/>
              <a:t> etc.  Topic selection should be tied to a needs assessment drawn from engaged leaders and leaders in development. </a:t>
            </a:r>
            <a:endParaRPr lang="en-US" dirty="0"/>
          </a:p>
        </p:txBody>
      </p:sp>
    </p:spTree>
    <p:extLst>
      <p:ext uri="{BB962C8B-B14F-4D97-AF65-F5344CB8AC3E}">
        <p14:creationId xmlns:p14="http://schemas.microsoft.com/office/powerpoint/2010/main" val="4224707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833" y="2694858"/>
            <a:ext cx="10515600" cy="1325563"/>
          </a:xfrm>
        </p:spPr>
        <p:txBody>
          <a:bodyPr>
            <a:normAutofit fontScale="90000"/>
          </a:bodyPr>
          <a:lstStyle/>
          <a:p>
            <a:pPr algn="ctr"/>
            <a:r>
              <a:rPr lang="en-US" sz="8000" dirty="0" smtClean="0"/>
              <a:t>Recommendations</a:t>
            </a:r>
            <a:br>
              <a:rPr lang="en-US" sz="8000" dirty="0" smtClean="0"/>
            </a:br>
            <a:r>
              <a:rPr lang="en-US" sz="8000" dirty="0" smtClean="0"/>
              <a:t/>
            </a:r>
            <a:br>
              <a:rPr lang="en-US" sz="8000" dirty="0" smtClean="0"/>
            </a:br>
            <a:endParaRPr lang="en-US" sz="8000" dirty="0"/>
          </a:p>
        </p:txBody>
      </p:sp>
    </p:spTree>
    <p:extLst>
      <p:ext uri="{BB962C8B-B14F-4D97-AF65-F5344CB8AC3E}">
        <p14:creationId xmlns:p14="http://schemas.microsoft.com/office/powerpoint/2010/main" val="2796834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297" y="961472"/>
            <a:ext cx="10515600" cy="1325563"/>
          </a:xfrm>
        </p:spPr>
        <p:txBody>
          <a:bodyPr>
            <a:normAutofit fontScale="90000"/>
          </a:bodyPr>
          <a:lstStyle/>
          <a:p>
            <a:r>
              <a:rPr lang="en-US" dirty="0" smtClean="0"/>
              <a:t>1. Departments should develop strategic plans with missions, visions and goals ideally aligning with University, Hospital and Ministerial mandates</a:t>
            </a:r>
            <a:endParaRPr lang="en-US" dirty="0"/>
          </a:p>
        </p:txBody>
      </p:sp>
    </p:spTree>
    <p:extLst>
      <p:ext uri="{BB962C8B-B14F-4D97-AF65-F5344CB8AC3E}">
        <p14:creationId xmlns:p14="http://schemas.microsoft.com/office/powerpoint/2010/main" val="3077954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22297" y="0"/>
            <a:ext cx="10515600" cy="1325563"/>
          </a:xfrm>
        </p:spPr>
        <p:txBody>
          <a:bodyPr>
            <a:normAutofit/>
          </a:bodyPr>
          <a:lstStyle/>
          <a:p>
            <a:r>
              <a:rPr lang="en-US" sz="2800" b="1" dirty="0" smtClean="0"/>
              <a:t>1. Sources for financial support varies across the 17 medical schools.</a:t>
            </a:r>
            <a:endParaRPr lang="en-CA" sz="2800" b="1" dirty="0"/>
          </a:p>
        </p:txBody>
      </p:sp>
      <p:graphicFrame>
        <p:nvGraphicFramePr>
          <p:cNvPr id="9" name="Chart 8"/>
          <p:cNvGraphicFramePr>
            <a:graphicFrameLocks/>
          </p:cNvGraphicFramePr>
          <p:nvPr>
            <p:extLst/>
          </p:nvPr>
        </p:nvGraphicFramePr>
        <p:xfrm>
          <a:off x="1232451" y="1470992"/>
          <a:ext cx="9112195" cy="41346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7397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22297" y="0"/>
            <a:ext cx="10515600" cy="1325563"/>
          </a:xfrm>
        </p:spPr>
        <p:txBody>
          <a:bodyPr>
            <a:normAutofit/>
          </a:bodyPr>
          <a:lstStyle/>
          <a:p>
            <a:r>
              <a:rPr lang="en-US" sz="2800" b="1" dirty="0" smtClean="0"/>
              <a:t>1. Sources for financial support varies across the 17 medical schools.</a:t>
            </a:r>
            <a:endParaRPr lang="en-CA" sz="2800" b="1" dirty="0"/>
          </a:p>
        </p:txBody>
      </p:sp>
      <p:graphicFrame>
        <p:nvGraphicFramePr>
          <p:cNvPr id="11" name="Chart 10"/>
          <p:cNvGraphicFramePr>
            <a:graphicFrameLocks/>
          </p:cNvGraphicFramePr>
          <p:nvPr>
            <p:extLst/>
          </p:nvPr>
        </p:nvGraphicFramePr>
        <p:xfrm>
          <a:off x="1007206" y="875844"/>
          <a:ext cx="9727055" cy="592252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8635116" y="1325563"/>
            <a:ext cx="2305879" cy="923330"/>
          </a:xfrm>
          <a:prstGeom prst="rect">
            <a:avLst/>
          </a:prstGeom>
          <a:noFill/>
        </p:spPr>
        <p:txBody>
          <a:bodyPr wrap="square" rtlCol="0">
            <a:spAutoFit/>
          </a:bodyPr>
          <a:lstStyle/>
          <a:p>
            <a:r>
              <a:rPr lang="en-US" dirty="0" smtClean="0"/>
              <a:t>*Range of support indicated by vertical line.</a:t>
            </a:r>
            <a:endParaRPr lang="en-CA" dirty="0"/>
          </a:p>
        </p:txBody>
      </p:sp>
    </p:spTree>
    <p:extLst>
      <p:ext uri="{BB962C8B-B14F-4D97-AF65-F5344CB8AC3E}">
        <p14:creationId xmlns:p14="http://schemas.microsoft.com/office/powerpoint/2010/main" val="2670111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22297" y="0"/>
            <a:ext cx="10515600" cy="1325563"/>
          </a:xfrm>
        </p:spPr>
        <p:txBody>
          <a:bodyPr>
            <a:normAutofit/>
          </a:bodyPr>
          <a:lstStyle/>
          <a:p>
            <a:r>
              <a:rPr lang="en-US" sz="2800" b="1" dirty="0" smtClean="0"/>
              <a:t>Amount of funding for the 17 medical schools</a:t>
            </a:r>
            <a:endParaRPr lang="en-CA" sz="2800" b="1" dirty="0"/>
          </a:p>
        </p:txBody>
      </p:sp>
      <p:sp>
        <p:nvSpPr>
          <p:cNvPr id="7" name="TextBox 6"/>
          <p:cNvSpPr txBox="1"/>
          <p:nvPr/>
        </p:nvSpPr>
        <p:spPr>
          <a:xfrm>
            <a:off x="822297" y="2664926"/>
            <a:ext cx="6274340" cy="1754326"/>
          </a:xfrm>
          <a:prstGeom prst="rect">
            <a:avLst/>
          </a:prstGeom>
          <a:noFill/>
          <a:ln w="19050">
            <a:solidFill>
              <a:srgbClr val="00B050"/>
            </a:solidFill>
          </a:ln>
        </p:spPr>
        <p:txBody>
          <a:bodyPr wrap="square" rtlCol="0">
            <a:spAutoFit/>
          </a:bodyPr>
          <a:lstStyle/>
          <a:p>
            <a:r>
              <a:rPr lang="en-CA" dirty="0"/>
              <a:t>	</a:t>
            </a:r>
            <a:r>
              <a:rPr lang="en-CA" dirty="0" smtClean="0"/>
              <a:t>		</a:t>
            </a:r>
            <a:r>
              <a:rPr lang="en-CA" b="1" dirty="0" smtClean="0"/>
              <a:t>   Mean</a:t>
            </a:r>
            <a:r>
              <a:rPr lang="en-CA" b="1" dirty="0"/>
              <a:t>	</a:t>
            </a:r>
            <a:r>
              <a:rPr lang="en-CA" b="1" dirty="0" smtClean="0"/>
              <a:t>	   Median</a:t>
            </a:r>
            <a:endParaRPr lang="en-CA" b="1" dirty="0"/>
          </a:p>
          <a:p>
            <a:endParaRPr lang="en-CA" dirty="0" smtClean="0"/>
          </a:p>
          <a:p>
            <a:r>
              <a:rPr lang="en-CA" b="1" dirty="0" smtClean="0"/>
              <a:t>Annual </a:t>
            </a:r>
            <a:r>
              <a:rPr lang="en-CA" b="1" dirty="0"/>
              <a:t>budget (</a:t>
            </a:r>
            <a:r>
              <a:rPr lang="en-CA" b="1" i="1" dirty="0"/>
              <a:t>n</a:t>
            </a:r>
            <a:r>
              <a:rPr lang="en-CA" b="1" dirty="0"/>
              <a:t> = 16)</a:t>
            </a:r>
            <a:r>
              <a:rPr lang="en-CA" dirty="0"/>
              <a:t>	 $1,073,180 	</a:t>
            </a:r>
            <a:r>
              <a:rPr lang="en-CA" dirty="0" smtClean="0"/>
              <a:t>   </a:t>
            </a:r>
            <a:r>
              <a:rPr lang="en-CA" dirty="0"/>
              <a:t>$862,500 </a:t>
            </a:r>
          </a:p>
          <a:p>
            <a:endParaRPr lang="en-CA" dirty="0" smtClean="0"/>
          </a:p>
          <a:p>
            <a:r>
              <a:rPr lang="en-CA" b="1" dirty="0" smtClean="0"/>
              <a:t>Departments </a:t>
            </a:r>
            <a:r>
              <a:rPr lang="en-CA" b="1" dirty="0"/>
              <a:t>only</a:t>
            </a:r>
            <a:r>
              <a:rPr lang="en-CA" dirty="0"/>
              <a:t>	</a:t>
            </a:r>
            <a:r>
              <a:rPr lang="en-CA" dirty="0" smtClean="0"/>
              <a:t>	 </a:t>
            </a:r>
            <a:r>
              <a:rPr lang="en-CA" dirty="0"/>
              <a:t>$1,547,269 	 $1,600,000 </a:t>
            </a:r>
          </a:p>
          <a:p>
            <a:r>
              <a:rPr lang="en-CA" b="1" dirty="0" smtClean="0"/>
              <a:t>Not a department	</a:t>
            </a:r>
            <a:r>
              <a:rPr lang="en-CA" dirty="0"/>
              <a:t>	 </a:t>
            </a:r>
            <a:r>
              <a:rPr lang="en-CA" dirty="0" smtClean="0"/>
              <a:t>   $</a:t>
            </a:r>
            <a:r>
              <a:rPr lang="en-CA" dirty="0"/>
              <a:t>704,444 	 </a:t>
            </a:r>
            <a:r>
              <a:rPr lang="en-CA" dirty="0" smtClean="0"/>
              <a:t>   $</a:t>
            </a:r>
            <a:r>
              <a:rPr lang="en-CA" dirty="0"/>
              <a:t>500,000 </a:t>
            </a:r>
          </a:p>
        </p:txBody>
      </p:sp>
      <p:graphicFrame>
        <p:nvGraphicFramePr>
          <p:cNvPr id="8" name="Chart 7"/>
          <p:cNvGraphicFramePr>
            <a:graphicFrameLocks/>
          </p:cNvGraphicFramePr>
          <p:nvPr>
            <p:extLst>
              <p:ext uri="{D42A27DB-BD31-4B8C-83A1-F6EECF244321}">
                <p14:modId xmlns:p14="http://schemas.microsoft.com/office/powerpoint/2010/main" val="1612246899"/>
              </p:ext>
            </p:extLst>
          </p:nvPr>
        </p:nvGraphicFramePr>
        <p:xfrm>
          <a:off x="8035047" y="0"/>
          <a:ext cx="3101704" cy="67246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80852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2904</Words>
  <Application>Microsoft Office PowerPoint</Application>
  <PresentationFormat>Widescreen</PresentationFormat>
  <Paragraphs>330</Paragraphs>
  <Slides>43</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9" baseType="lpstr">
      <vt:lpstr>Arial</vt:lpstr>
      <vt:lpstr>Calibri</vt:lpstr>
      <vt:lpstr>Calibri Light</vt:lpstr>
      <vt:lpstr>Century Schoolbook</vt:lpstr>
      <vt:lpstr>Office Theme</vt:lpstr>
      <vt:lpstr>Document</vt:lpstr>
      <vt:lpstr>CAEP Academic Symposium Funding Panel</vt:lpstr>
      <vt:lpstr>Funding Panel Members</vt:lpstr>
      <vt:lpstr>WHAT IS AN APPROPRIATE AMOUNT OF FUNDING AND HOW TO ACHIEVE IT? </vt:lpstr>
      <vt:lpstr>Terms of Reference</vt:lpstr>
      <vt:lpstr>Recommendations  </vt:lpstr>
      <vt:lpstr>1. Departments should develop strategic plans with missions, visions and goals ideally aligning with University, Hospital and Ministerial mandates</vt:lpstr>
      <vt:lpstr>1. Sources for financial support varies across the 17 medical schools.</vt:lpstr>
      <vt:lpstr>1. Sources for financial support varies across the 17 medical schools.</vt:lpstr>
      <vt:lpstr>Amount of funding for the 17 medical schools</vt:lpstr>
      <vt:lpstr>2. These plans should address both the clinical and academic missions and be interwoven in a way that optimizes synergy and mutual benefit</vt:lpstr>
      <vt:lpstr>2. EM Status and Section/Division Affiliations</vt:lpstr>
      <vt:lpstr>2. Teaching Hospitals and Faculty</vt:lpstr>
      <vt:lpstr>3. Develop a Business Plan that clarifies the financial resources needed to achieve the mission and goals, what the sources of income should be, and how you would spend the resources most effectively</vt:lpstr>
      <vt:lpstr>Existing funding sources to support the academic mission in emergency departments</vt:lpstr>
      <vt:lpstr>What are the main challenges that you have faced in obtaining appropriate* funding for the academic mission of your department?</vt:lpstr>
      <vt:lpstr>What is the appropriate funding for undergraduate education medical leadership and infrastructure support? </vt:lpstr>
      <vt:lpstr>What is the appropriate funding for postgraduate education medical leadership and infrastructure support? </vt:lpstr>
      <vt:lpstr>What is the appropriate hard funding for Research Faculty and infrastructure support? </vt:lpstr>
      <vt:lpstr>Would you consider your current degree of financial support for administrative activities in your department to be adequate?</vt:lpstr>
      <vt:lpstr>PowerPoint Presentation</vt:lpstr>
      <vt:lpstr>4. Philanthropic support for the academic mission of the Emergency Department should be actively pursued primarily through hospital and/or university fund development</vt:lpstr>
      <vt:lpstr>Are philanthropic resources sought after and used to support the academic mission of your department? </vt:lpstr>
      <vt:lpstr>5. Encourage and incentivize clinician involvement in both clinical and academic affairs as a prerequisite to effective partnering with fund development offices in hospitals and at the university.</vt:lpstr>
      <vt:lpstr>6. Partners sharing a common vision with EM can by myriad and include graduating residents, grateful patients or wealthy givers.</vt:lpstr>
      <vt:lpstr>7. Academic Departments of EM need to develop guiding financial policies that address these two areas:</vt:lpstr>
      <vt:lpstr>How didactic and bedside teaching are supported?</vt:lpstr>
      <vt:lpstr>PowerPoint Presentation</vt:lpstr>
      <vt:lpstr>Is bedside on-shift teaching of residents financially supported?</vt:lpstr>
      <vt:lpstr>Is didactic or small group teaching to residents or medical students financially supported?</vt:lpstr>
      <vt:lpstr>Source of funding for medical students and residents  bed-side, didactic and/or small groups teaching   </vt:lpstr>
      <vt:lpstr>Is the research component of your academic mission supported by any internal funding sources? </vt:lpstr>
      <vt:lpstr>PowerPoint Presentation</vt:lpstr>
      <vt:lpstr>Would you consider the degree of financial support that remunerates educators (for teaching) in your department to be adequate?</vt:lpstr>
      <vt:lpstr>What approaches would you consider relevant and appropriate to support the educational mission of your department? </vt:lpstr>
      <vt:lpstr>Would you consider the degree of financial support that supports research activities in your department to be adequate? </vt:lpstr>
      <vt:lpstr>If yes (re: salary support for researchers), what advice would you share in achieving this success? </vt:lpstr>
      <vt:lpstr>Describe the obstacles and levers for success that describe your department’s experience?</vt:lpstr>
      <vt:lpstr>8. Academic activities need to bring value to the clinical department either through continuing medical education, faculty development or research that addresses clinical concerns if clinical income is sought to support the academic mission.</vt:lpstr>
      <vt:lpstr>8. Academic Activities and Clinical Department (Teaching Programs)</vt:lpstr>
      <vt:lpstr>8. Academic Activities and Clinical Department (Education Programs)</vt:lpstr>
      <vt:lpstr>8. Academic Activities and Clinical Department (Research)</vt:lpstr>
      <vt:lpstr>9. Canadian Academic Department Heads should meet on an annual basis to share, network and grow.</vt:lpstr>
      <vt:lpstr>10. The CAEP annual meeting should offer a leadership track annually covering key funding-related topics that could include negotiating with the university, hospital and ministry, leveraging philanthropy, practice plans, entreprenership etc.  Topic selection should be tied to a needs assessment drawn from engaged leaders and leaders in development.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CAEP Academic Symposium Funding Panel</dc:title>
  <dc:creator>Eddy Lang</dc:creator>
  <cp:lastModifiedBy>JArtz</cp:lastModifiedBy>
  <cp:revision>28</cp:revision>
  <dcterms:created xsi:type="dcterms:W3CDTF">2015-05-15T18:25:07Z</dcterms:created>
  <dcterms:modified xsi:type="dcterms:W3CDTF">2015-05-25T18:23:29Z</dcterms:modified>
</cp:coreProperties>
</file>